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257" r:id="rId3"/>
    <p:sldId id="1006" r:id="rId5"/>
    <p:sldId id="1060" r:id="rId6"/>
    <p:sldId id="1070" r:id="rId7"/>
    <p:sldId id="1059" r:id="rId8"/>
    <p:sldId id="1044" r:id="rId9"/>
    <p:sldId id="1061" r:id="rId10"/>
    <p:sldId id="1062" r:id="rId11"/>
    <p:sldId id="1071" r:id="rId12"/>
    <p:sldId id="1072" r:id="rId13"/>
    <p:sldId id="1074" r:id="rId14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C1019"/>
    <a:srgbClr val="C5131A"/>
    <a:srgbClr val="C00000"/>
    <a:srgbClr val="E6E6E6"/>
    <a:srgbClr val="B30D19"/>
    <a:srgbClr val="C7141A"/>
    <a:srgbClr val="BC1721"/>
    <a:srgbClr val="B70E19"/>
    <a:srgbClr val="B80F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4660"/>
  </p:normalViewPr>
  <p:slideViewPr>
    <p:cSldViewPr snapToGrid="0" showGuides="1">
      <p:cViewPr>
        <p:scale>
          <a:sx n="125" d="100"/>
          <a:sy n="125" d="100"/>
        </p:scale>
        <p:origin x="-204" y="342"/>
      </p:cViewPr>
      <p:guideLst>
        <p:guide orient="horz" pos="21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gs" Target="tags/tag23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57E41-9DEB-4A8C-89AC-801B17A9E1C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BF3859-5B93-40B9-A5DB-3EB39FE4071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/>
        </p:nvSpPr>
        <p:spPr>
          <a:xfrm rot="18894693">
            <a:off x="-654411" y="443409"/>
            <a:ext cx="2241304" cy="23632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B30D19"/>
              </a:gs>
              <a:gs pos="100000">
                <a:srgbClr val="C7141A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9290320" y="238407"/>
            <a:ext cx="2563843" cy="908983"/>
            <a:chOff x="947869" y="1808127"/>
            <a:chExt cx="2563843" cy="908983"/>
          </a:xfrm>
        </p:grpSpPr>
        <p:sp>
          <p:nvSpPr>
            <p:cNvPr id="4" name="文本框 3"/>
            <p:cNvSpPr txBox="1"/>
            <p:nvPr/>
          </p:nvSpPr>
          <p:spPr>
            <a:xfrm>
              <a:off x="947869" y="1808127"/>
              <a:ext cx="25638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>
                  <a:solidFill>
                    <a:srgbClr val="B30D19"/>
                  </a:solidFill>
                  <a:cs typeface="+mn-ea"/>
                  <a:sym typeface="+mn-lt"/>
                </a:rPr>
                <a:t>SUMMARY</a:t>
              </a:r>
              <a:endParaRPr lang="zh-CN" altLang="en-US" sz="36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258509" y="2347778"/>
              <a:ext cx="11993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MID 20XX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6" name="矩形 5"/>
          <p:cNvSpPr/>
          <p:nvPr userDrawn="1"/>
        </p:nvSpPr>
        <p:spPr>
          <a:xfrm>
            <a:off x="-497711" y="694481"/>
            <a:ext cx="497711" cy="844952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 rot="16200000">
            <a:off x="849969" y="-580224"/>
            <a:ext cx="315496" cy="844952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0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20.xml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tags" Target="../tags/tag19.xml"/><Relationship Id="rId2" Type="http://schemas.openxmlformats.org/officeDocument/2006/relationships/image" Target="../media/image2.png"/><Relationship Id="rId1" Type="http://schemas.openxmlformats.org/officeDocument/2006/relationships/tags" Target="../tags/tag18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22.xml"/><Relationship Id="rId2" Type="http://schemas.openxmlformats.org/officeDocument/2006/relationships/image" Target="../media/image2.png"/><Relationship Id="rId1" Type="http://schemas.openxmlformats.org/officeDocument/2006/relationships/tags" Target="../tags/tag21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4.xml"/><Relationship Id="rId2" Type="http://schemas.openxmlformats.org/officeDocument/2006/relationships/image" Target="../media/image2.png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.xml"/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8.xml"/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.xml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6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12.xml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14.xml"/><Relationship Id="rId2" Type="http://schemas.openxmlformats.org/officeDocument/2006/relationships/image" Target="../media/image2.png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17.xml"/><Relationship Id="rId4" Type="http://schemas.openxmlformats.org/officeDocument/2006/relationships/image" Target="../media/image14.png"/><Relationship Id="rId3" Type="http://schemas.openxmlformats.org/officeDocument/2006/relationships/tags" Target="../tags/tag16.xml"/><Relationship Id="rId2" Type="http://schemas.openxmlformats.org/officeDocument/2006/relationships/image" Target="../media/image2.png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组合 73"/>
          <p:cNvGrpSpPr/>
          <p:nvPr/>
        </p:nvGrpSpPr>
        <p:grpSpPr>
          <a:xfrm>
            <a:off x="1044099" y="4692113"/>
            <a:ext cx="1453481" cy="482463"/>
            <a:chOff x="5646962" y="4937787"/>
            <a:chExt cx="1453481" cy="482463"/>
          </a:xfrm>
          <a:solidFill>
            <a:srgbClr val="EC9E27"/>
          </a:solidFill>
        </p:grpSpPr>
        <p:sp>
          <p:nvSpPr>
            <p:cNvPr id="80" name="任意多边形: 形状 12"/>
            <p:cNvSpPr/>
            <p:nvPr/>
          </p:nvSpPr>
          <p:spPr>
            <a:xfrm flipH="1" flipV="1">
              <a:off x="5646962" y="4937787"/>
              <a:ext cx="1453481" cy="482463"/>
            </a:xfrm>
            <a:prstGeom prst="roundRect">
              <a:avLst>
                <a:gd name="adj" fmla="val 50000"/>
              </a:avLst>
            </a:prstGeom>
            <a:solidFill>
              <a:srgbClr val="B30D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81" name="文本框 80"/>
            <p:cNvSpPr txBox="1"/>
            <p:nvPr/>
          </p:nvSpPr>
          <p:spPr>
            <a:xfrm>
              <a:off x="5901264" y="4978963"/>
              <a:ext cx="944880" cy="3987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技术部</a:t>
              </a:r>
              <a:endParaRPr lang="zh-CN" altLang="en-US" sz="20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197933" y="1808127"/>
            <a:ext cx="6541135" cy="2613906"/>
            <a:chOff x="-258104" y="2061421"/>
            <a:chExt cx="6541135" cy="2613906"/>
          </a:xfrm>
        </p:grpSpPr>
        <p:sp>
          <p:nvSpPr>
            <p:cNvPr id="76" name="文本框 75"/>
            <p:cNvSpPr txBox="1"/>
            <p:nvPr/>
          </p:nvSpPr>
          <p:spPr>
            <a:xfrm>
              <a:off x="-258104" y="2987133"/>
              <a:ext cx="6541135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LFT6727</a:t>
              </a:r>
              <a:r>
                <a:rPr lang="zh-CN" altLang="en-US" sz="3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数显卫生型压力变送器简介</a:t>
              </a:r>
              <a:endParaRPr lang="zh-CN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1694522" y="2061421"/>
              <a:ext cx="2295525" cy="9220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rgbClr val="B30D19"/>
                  </a:solidFill>
                  <a:cs typeface="+mn-ea"/>
                  <a:sym typeface="+mn-lt"/>
                </a:rPr>
                <a:t>LEFOO</a:t>
              </a:r>
              <a:endParaRPr 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  <p:sp>
          <p:nvSpPr>
            <p:cNvPr id="78" name="文本框 77"/>
            <p:cNvSpPr txBox="1"/>
            <p:nvPr/>
          </p:nvSpPr>
          <p:spPr>
            <a:xfrm>
              <a:off x="820619" y="3739019"/>
              <a:ext cx="3738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——</a:t>
              </a: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浙江力夫传感技术有限公司</a:t>
              </a:r>
              <a:endPara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739192" y="4338142"/>
              <a:ext cx="3738245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Introduction of pressure series products</a:t>
              </a:r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7839710" y="18827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pic>
        <p:nvPicPr>
          <p:cNvPr id="2" name="图片 1" descr="透明 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9305" y="262890"/>
            <a:ext cx="4342130" cy="65131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_GBK" panose="02010600010101010101" charset="-122"/>
                <a:ea typeface="方正超粗黑_GBK" panose="02010600010101010101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_GBK" panose="02010600010101010101" charset="-122"/>
              <a:ea typeface="方正超粗黑_GBK" panose="02010600010101010101" charset="-122"/>
            </a:endParaRPr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graphicFrame>
        <p:nvGraphicFramePr>
          <p:cNvPr id="2" name="表格 1"/>
          <p:cNvGraphicFramePr/>
          <p:nvPr>
            <p:custDataLst>
              <p:tags r:id="rId3"/>
            </p:custDataLst>
          </p:nvPr>
        </p:nvGraphicFramePr>
        <p:xfrm>
          <a:off x="829310" y="1423670"/>
          <a:ext cx="11920220" cy="522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1092"/>
                <a:gridCol w="2377115"/>
                <a:gridCol w="2213193"/>
                <a:gridCol w="2213194"/>
                <a:gridCol w="1245697"/>
                <a:gridCol w="1423063"/>
              </a:tblGrid>
              <a:tr h="49530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400" spc="120">
                          <a:latin typeface="Segoe UI" panose="020B0502040204020203" charset="0"/>
                          <a:ea typeface="微软雅黑" panose="020B0503020204020204" charset="-122"/>
                        </a:rPr>
                        <a:t>品牌</a:t>
                      </a:r>
                      <a:endParaRPr lang="zh-CN" altLang="en-US" sz="1400" spc="12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LEEG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力诺天晟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LEFOO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  <a:lnT w="38100" cmpd="sng">
                      <a:solidFill>
                        <a:srgbClr val="00B0F0"/>
                      </a:solidFill>
                      <a:prstDash val="solid"/>
                    </a:lnT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LEFOO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优势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 anchorCtr="0">
                    <a:lnT w="38100" cmpd="sng">
                      <a:solidFill>
                        <a:srgbClr val="00B0F0"/>
                      </a:solidFill>
                      <a:prstDash val="solid"/>
                    </a:lnT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LEFOO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劣势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  <a:lnT w="38100" cmpd="sng">
                      <a:solidFill>
                        <a:srgbClr val="00B0F0"/>
                      </a:solidFill>
                      <a:prstDash val="solid"/>
                    </a:lnT>
                  </a:tcPr>
                </a:tc>
              </a:tr>
              <a:tr h="31115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400" b="1" spc="120">
                          <a:latin typeface="Segoe UI" panose="020B0502040204020203" charset="0"/>
                          <a:ea typeface="微软雅黑" panose="020B0503020204020204" charset="-122"/>
                        </a:rPr>
                        <a:t>型号</a:t>
                      </a:r>
                      <a:endParaRPr lang="zh-CN" altLang="en-US" sz="1400" b="1" spc="12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SMP858-TSF-S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T33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LFT6727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31051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400" b="1" spc="120">
                          <a:latin typeface="Segoe UI" panose="020B0502040204020203" charset="0"/>
                          <a:ea typeface="微软雅黑" panose="020B0503020204020204" charset="-122"/>
                        </a:rPr>
                        <a:t>量程</a:t>
                      </a:r>
                      <a:endParaRPr lang="zh-CN" altLang="en-US" sz="1400" b="1" spc="12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10kpa~3MPa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0~10kpa...15MPa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0~10KPa...4MPa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57023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400" b="1" spc="120">
                          <a:latin typeface="Segoe UI" panose="020B0502040204020203" charset="0"/>
                          <a:ea typeface="微软雅黑" panose="020B0503020204020204" charset="-122"/>
                        </a:rPr>
                        <a:t>过载能力</a:t>
                      </a:r>
                      <a:endParaRPr lang="zh-CN" altLang="en-US" sz="1400" b="1" spc="12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blipFill>
                          <a:blip r:embed="rId4"/>
                          <a:stretch>
                            <a:fillRect/>
                          </a:stretch>
                        </a:blipFill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/</a:t>
                      </a:r>
                      <a:endParaRPr lang="en-US" altLang="zh-CN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zh-CN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5.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过载能力只有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1.5~3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倍，过载能力较弱</a:t>
                      </a: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71818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400" b="1" spc="12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精度</a:t>
                      </a:r>
                      <a:endParaRPr lang="zh-CN" altLang="en-US" sz="1400" b="1" spc="12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±0.2%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FS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，最大±0.5%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FS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；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温漂：±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0.2%FS/10K@(-20~80℃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）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±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0.5%FS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温漂：±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0.05%FS/℃@(-20~85℃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）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254000" marR="254000" marT="25400" marB="25400" anchor="ctr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±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0.2%FS@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-20~70℃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）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6.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可保证全温区精度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0.2%</a:t>
                      </a:r>
                      <a:endParaRPr lang="en-US" altLang="zh-CN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57023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400" b="1" spc="120">
                          <a:latin typeface="Segoe UI" panose="020B0502040204020203" charset="0"/>
                          <a:ea typeface="微软雅黑" panose="020B0503020204020204" charset="-122"/>
                        </a:rPr>
                        <a:t>环境温度</a:t>
                      </a:r>
                      <a:endParaRPr lang="zh-CN" altLang="en-US" sz="1400" b="1" spc="12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-40-85℃，一体化 显示：-20- 70℃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-20~85℃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-20~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70℃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254000" marR="254000" marT="25400" marB="25400" anchor="ctr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116141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400" b="1" spc="120">
                          <a:latin typeface="Segoe UI" panose="020B0502040204020203" charset="0"/>
                          <a:ea typeface="微软雅黑" panose="020B0503020204020204" charset="-122"/>
                        </a:rPr>
                        <a:t>介质温度</a:t>
                      </a:r>
                      <a:endParaRPr lang="zh-CN" altLang="en-US" sz="1400" b="1" spc="12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①卫生填充液传感器：-10-125℃，有换热连接件：-10-250℃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②充硅油：-40-120℃，有换热连接件：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-40-300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℃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-30/-45~85/150/200℃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常规：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-20~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70℃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(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可定制散热片）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254000" marR="254000" marT="25400" marB="25400" anchor="ctr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7.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可根据工况定制散热片或填充液</a:t>
                      </a: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6.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低温工作区间小，基本只有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-20℃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以上，部分填充液只能保证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-10℃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或者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0℃</a:t>
                      </a:r>
                      <a:endParaRPr lang="en-US" altLang="zh-CN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57023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400" b="1" spc="120">
                          <a:latin typeface="Segoe UI" panose="020B0502040204020203" charset="0"/>
                          <a:ea typeface="微软雅黑" panose="020B0503020204020204" charset="-122"/>
                        </a:rPr>
                        <a:t>存储温度</a:t>
                      </a:r>
                      <a:endParaRPr lang="zh-CN" altLang="en-US" sz="1400" b="1" spc="12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-40~85℃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254000" marR="254000" marT="25400" marB="25400" anchor="ctr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-40~125℃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254000" marR="254000" marT="25400" marB="25400" anchor="ctr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-40~85℃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254000" marR="254000" marT="25400" marB="25400" anchor="ctr">
                    <a:lnL w="38100" cmpd="sng">
                      <a:solidFill>
                        <a:srgbClr val="00B0F0"/>
                      </a:solidFill>
                      <a:prstDash val="solid"/>
                    </a:lnL>
                    <a:lnB w="38100" cmpd="sng">
                      <a:solidFill>
                        <a:srgbClr val="00B0F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B w="38100" cmpd="sng">
                      <a:solidFill>
                        <a:srgbClr val="00B0F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0" marR="254000" marT="25400" marB="25400" anchor="ctr">
                    <a:lnR w="38100" cmpd="sng">
                      <a:solidFill>
                        <a:srgbClr val="00B0F0"/>
                      </a:solidFill>
                      <a:prstDash val="solid"/>
                    </a:lnR>
                    <a:lnB w="38100" cmpd="sng">
                      <a:solidFill>
                        <a:srgbClr val="00B0F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452152" y="731231"/>
            <a:ext cx="2926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竞品</a:t>
            </a:r>
            <a:r>
              <a:rPr 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对比（续上页）</a:t>
            </a:r>
            <a:endParaRPr 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4090" y="2553970"/>
            <a:ext cx="1664970" cy="657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rcRect l="12866" t="7789"/>
          <a:stretch>
            <a:fillRect/>
          </a:stretch>
        </p:blipFill>
        <p:spPr>
          <a:xfrm>
            <a:off x="6725920" y="2616835"/>
            <a:ext cx="1557020" cy="59436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_GBK" panose="02010600010101010101" charset="-122"/>
                <a:ea typeface="方正超粗黑_GBK" panose="02010600010101010101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_GBK" panose="02010600010101010101" charset="-122"/>
              <a:ea typeface="方正超粗黑_GBK" panose="02010600010101010101" charset="-122"/>
            </a:endParaRPr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379994" y="2738735"/>
            <a:ext cx="30700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THANKS</a:t>
            </a:r>
            <a:endParaRPr lang="en-US" altLang="zh-CN" sz="54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sp>
        <p:nvSpPr>
          <p:cNvPr id="70" name="文本框 69"/>
          <p:cNvSpPr txBox="1"/>
          <p:nvPr/>
        </p:nvSpPr>
        <p:spPr>
          <a:xfrm>
            <a:off x="713012" y="1105246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概述</a:t>
            </a:r>
            <a:endParaRPr 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_GBK" panose="02010600010101010101" charset="-122"/>
                <a:ea typeface="方正超粗黑_GBK" panose="02010600010101010101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_GBK" panose="02010600010101010101" charset="-122"/>
              <a:ea typeface="方正超粗黑_GBK" panose="0201060001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68935" y="1318260"/>
            <a:ext cx="11412855" cy="2319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marL="203200" indent="-203200" algn="just">
              <a:lnSpc>
                <a:spcPct val="150000"/>
              </a:lnSpc>
            </a:pPr>
            <a:r>
              <a:rPr lang="en-US" altLang="zh-CN" sz="2800">
                <a:ea typeface="宋体" panose="02010600030101010101" pitchFamily="2" charset="-122"/>
                <a:sym typeface="+mn-ea"/>
              </a:rPr>
              <a:t>   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LFT6727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数显卫生型压力变送器是食品饮料，医药和生物工程等行业专用的卫生型压力变送器。变送器外壳采用全不锈钢结构，壳体连接部分采用整体焊接抛光工艺，接液材质为卫生级材质，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粗糙度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Ra&lt;0.8um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具有表面光洁，无卫生死角，不易污染，容易冲洗（采用卡箍接口）、容易灭菌消毒等优点。</a:t>
            </a:r>
            <a:endParaRPr lang="zh-CN" altLang="en-US" sz="2800">
              <a:ea typeface="宋体" panose="02010600030101010101" pitchFamily="2" charset="-122"/>
              <a:sym typeface="+mn-ea"/>
            </a:endParaRPr>
          </a:p>
          <a:p>
            <a:pPr marL="203200" indent="-203200" algn="just"/>
            <a:endParaRPr lang="zh-CN" altLang="en-US" sz="2800">
              <a:ea typeface="宋体" panose="0201060003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13105" y="3755390"/>
            <a:ext cx="5486400" cy="20574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/>
              <a:t>特点</a:t>
            </a:r>
            <a:endParaRPr lang="zh-CN" altLang="en-US" sz="2000"/>
          </a:p>
          <a:p>
            <a:pPr>
              <a:lnSpc>
                <a:spcPct val="150000"/>
              </a:lnSpc>
            </a:pPr>
            <a:r>
              <a:rPr lang="zh-CN" altLang="en-US"/>
              <a:t>■传感器可作为一个卫生且易消毒的测量点；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zh-CN" altLang="en-US"/>
              <a:t>■连接部分均采用整体焊接抛光工艺；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zh-CN" altLang="en-US"/>
              <a:t>■接液材质为卫生级材质，粗糙度</a:t>
            </a:r>
            <a:r>
              <a:rPr lang="en-US" altLang="zh-CN"/>
              <a:t>Ra≤0.8</a:t>
            </a:r>
            <a:r>
              <a:rPr lang="zh-CN" altLang="en-US"/>
              <a:t>；</a:t>
            </a:r>
            <a:endParaRPr lang="en-US" altLang="zh-CN"/>
          </a:p>
          <a:p>
            <a:pPr>
              <a:lnSpc>
                <a:spcPct val="150000"/>
              </a:lnSpc>
            </a:pPr>
            <a:r>
              <a:rPr lang="zh-CN" altLang="en-US"/>
              <a:t>■测量精度高、抗干扰能力强。</a:t>
            </a:r>
            <a:endParaRPr lang="zh-CN" altLang="en-US"/>
          </a:p>
        </p:txBody>
      </p:sp>
      <p:pic>
        <p:nvPicPr>
          <p:cNvPr id="5" name="图片 4" descr="透明 01"/>
          <p:cNvPicPr>
            <a:picLocks noChangeAspect="1"/>
          </p:cNvPicPr>
          <p:nvPr/>
        </p:nvPicPr>
        <p:blipFill>
          <a:blip r:embed="rId3"/>
          <a:srcRect l="21658" t="21361" r="22156" b="20181"/>
          <a:stretch>
            <a:fillRect/>
          </a:stretch>
        </p:blipFill>
        <p:spPr>
          <a:xfrm>
            <a:off x="9058910" y="2815590"/>
            <a:ext cx="2439670" cy="380746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5457825" y="2905760"/>
            <a:ext cx="1573530" cy="1689735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1306737" y="423891"/>
            <a:ext cx="2316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相关要求及标准</a:t>
            </a:r>
            <a:endParaRPr 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_GBK" panose="02010600010101010101" charset="-122"/>
                <a:ea typeface="方正超粗黑_GBK" panose="02010600010101010101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_GBK" panose="02010600010101010101" charset="-122"/>
              <a:ea typeface="方正超粗黑_GBK" panose="0201060001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13435" y="3319145"/>
            <a:ext cx="4064000" cy="18122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zh-CN" altLang="en-US" sz="1200"/>
              <a:t>通用要求：</a:t>
            </a:r>
            <a:endParaRPr lang="zh-CN" altLang="en-US" sz="1200"/>
          </a:p>
          <a:p>
            <a:pPr>
              <a:lnSpc>
                <a:spcPct val="150000"/>
              </a:lnSpc>
            </a:pPr>
            <a:r>
              <a:rPr lang="zh-CN" altLang="en-US" sz="1200"/>
              <a:t>■直接接触药品的工艺管道（如注射用水、纯化水、药液输送管道），表面粗糙度 </a:t>
            </a:r>
            <a:r>
              <a:rPr lang="en-US" altLang="zh-CN" sz="1200"/>
              <a:t>Ra≤0.8μm（</a:t>
            </a:r>
            <a:r>
              <a:rPr lang="zh-CN" altLang="en-US" sz="1200"/>
              <a:t>部分高端场景要求更严）。</a:t>
            </a:r>
            <a:endParaRPr lang="zh-CN" altLang="en-US" sz="1200"/>
          </a:p>
          <a:p>
            <a:pPr>
              <a:lnSpc>
                <a:spcPct val="150000"/>
              </a:lnSpc>
            </a:pPr>
            <a:r>
              <a:rPr lang="zh-CN" altLang="en-US" sz="1200"/>
              <a:t>■非直接接触药品但需清洁的辅助管道（如蒸汽、压缩空气管道），表面粗糙度 </a:t>
            </a:r>
            <a:r>
              <a:rPr lang="en-US" altLang="zh-CN" sz="1200"/>
              <a:t>Ra≤1.6μm。</a:t>
            </a:r>
            <a:endParaRPr lang="en-US" altLang="zh-CN" sz="1200"/>
          </a:p>
        </p:txBody>
      </p:sp>
      <p:sp>
        <p:nvSpPr>
          <p:cNvPr id="10" name="文本框 9"/>
          <p:cNvSpPr txBox="1"/>
          <p:nvPr/>
        </p:nvSpPr>
        <p:spPr>
          <a:xfrm>
            <a:off x="813435" y="5119370"/>
            <a:ext cx="4064000" cy="13404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zh-CN" altLang="en-US" sz="1200"/>
              <a:t>无菌工艺特殊要求：</a:t>
            </a:r>
            <a:endParaRPr lang="zh-CN" altLang="en-US" sz="1200"/>
          </a:p>
          <a:p>
            <a:pPr>
              <a:lnSpc>
                <a:spcPct val="150000"/>
              </a:lnSpc>
            </a:pPr>
            <a:r>
              <a:rPr lang="zh-CN" altLang="en-US" sz="1200">
                <a:sym typeface="+mn-ea"/>
              </a:rPr>
              <a:t>■</a:t>
            </a:r>
            <a:r>
              <a:rPr lang="zh-CN" altLang="en-US" sz="1200"/>
              <a:t>用于无菌制剂（如注射液、冻干粉）的盘管，尤其是最终灭菌前的接触环节，部分企业内控标准可达 </a:t>
            </a:r>
            <a:r>
              <a:rPr lang="en-US" altLang="zh-CN" sz="1200"/>
              <a:t>Ra≤0.5μm，</a:t>
            </a:r>
            <a:r>
              <a:rPr lang="zh-CN" altLang="en-US" sz="1200"/>
              <a:t>甚至 </a:t>
            </a:r>
            <a:r>
              <a:rPr lang="en-US" altLang="zh-CN" sz="1200"/>
              <a:t>Ra≤0.2μm（</a:t>
            </a:r>
            <a:r>
              <a:rPr lang="zh-CN" altLang="en-US" sz="1200"/>
              <a:t>接近镜面效果）。</a:t>
            </a:r>
            <a:endParaRPr lang="zh-CN" altLang="en-US" sz="1200"/>
          </a:p>
        </p:txBody>
      </p:sp>
      <p:sp>
        <p:nvSpPr>
          <p:cNvPr id="11" name="文本框 10"/>
          <p:cNvSpPr txBox="1"/>
          <p:nvPr/>
        </p:nvSpPr>
        <p:spPr>
          <a:xfrm>
            <a:off x="7359015" y="1038860"/>
            <a:ext cx="4064000" cy="54216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zh-CN" altLang="en-US" sz="1400"/>
              <a:t>执行标准依据</a:t>
            </a:r>
            <a:endParaRPr lang="zh-CN" altLang="en-US" sz="1400"/>
          </a:p>
          <a:p>
            <a:pPr>
              <a:lnSpc>
                <a:spcPct val="150000"/>
              </a:lnSpc>
            </a:pPr>
            <a:r>
              <a:rPr lang="zh-CN" altLang="en-US" sz="1400" b="1"/>
              <a:t>国际标准：</a:t>
            </a:r>
            <a:endParaRPr lang="zh-CN" altLang="en-US" sz="1400" b="1"/>
          </a:p>
          <a:p>
            <a:pPr>
              <a:lnSpc>
                <a:spcPct val="150000"/>
              </a:lnSpc>
            </a:pPr>
            <a:r>
              <a:rPr lang="zh-CN" altLang="en-US" sz="1400">
                <a:sym typeface="+mn-ea"/>
              </a:rPr>
              <a:t>■</a:t>
            </a:r>
            <a:r>
              <a:rPr lang="en-US" altLang="zh-CN" sz="1400"/>
              <a:t>ASME BPE（</a:t>
            </a:r>
            <a:r>
              <a:rPr lang="zh-CN" altLang="en-US" sz="1400"/>
              <a:t>生物加工设备标准）：明确规定工艺管道内表面粗糙度 </a:t>
            </a:r>
            <a:r>
              <a:rPr lang="en-US" altLang="zh-CN" sz="1400"/>
              <a:t>Ra≤0.8μm，</a:t>
            </a:r>
            <a:r>
              <a:rPr lang="zh-CN" altLang="en-US" sz="1400"/>
              <a:t>并推荐采用电解抛光（</a:t>
            </a:r>
            <a:r>
              <a:rPr lang="en-US" altLang="zh-CN" sz="1400"/>
              <a:t>EP）</a:t>
            </a:r>
            <a:r>
              <a:rPr lang="zh-CN" altLang="en-US" sz="1400"/>
              <a:t>工艺。</a:t>
            </a:r>
            <a:endParaRPr lang="zh-CN" altLang="en-US" sz="1400"/>
          </a:p>
          <a:p>
            <a:pPr>
              <a:lnSpc>
                <a:spcPct val="150000"/>
              </a:lnSpc>
            </a:pPr>
            <a:r>
              <a:rPr lang="zh-CN" altLang="en-US" sz="1400">
                <a:sym typeface="+mn-ea"/>
              </a:rPr>
              <a:t>■</a:t>
            </a:r>
            <a:r>
              <a:rPr lang="en-US" altLang="zh-CN" sz="1400"/>
              <a:t>FDA cGMP（</a:t>
            </a:r>
            <a:r>
              <a:rPr lang="zh-CN" altLang="en-US" sz="1400"/>
              <a:t>药品生产质量管理规范）：要求管道表面 “光滑、无死角、易清洁”，隐含对粗糙度的控制。</a:t>
            </a:r>
            <a:endParaRPr lang="zh-CN" altLang="en-US" sz="1400"/>
          </a:p>
          <a:p>
            <a:pPr>
              <a:lnSpc>
                <a:spcPct val="150000"/>
              </a:lnSpc>
            </a:pPr>
            <a:r>
              <a:rPr lang="zh-CN" altLang="en-US" sz="1400" b="1"/>
              <a:t>国内标准：</a:t>
            </a:r>
            <a:endParaRPr lang="zh-CN" altLang="en-US" sz="1400"/>
          </a:p>
          <a:p>
            <a:pPr>
              <a:lnSpc>
                <a:spcPct val="150000"/>
              </a:lnSpc>
            </a:pPr>
            <a:r>
              <a:rPr lang="zh-CN" altLang="en-US" sz="1400">
                <a:sym typeface="+mn-ea"/>
              </a:rPr>
              <a:t>■</a:t>
            </a:r>
            <a:r>
              <a:rPr lang="en-US" altLang="zh-CN" sz="1400"/>
              <a:t>GB 50457-2019《</a:t>
            </a:r>
            <a:r>
              <a:rPr lang="zh-CN" altLang="en-US" sz="1400"/>
              <a:t>医药工业洁净厂房设计标准》：规定洁净区工艺管道内表面应 “平整、光滑、耐腐蚀”，未直接给出数值，但行业惯例遵循国际标准。</a:t>
            </a:r>
            <a:endParaRPr lang="zh-CN" altLang="en-US" sz="1400"/>
          </a:p>
          <a:p>
            <a:pPr>
              <a:lnSpc>
                <a:spcPct val="150000"/>
              </a:lnSpc>
            </a:pPr>
            <a:r>
              <a:rPr lang="zh-CN" altLang="en-US" sz="1400">
                <a:sym typeface="+mn-ea"/>
              </a:rPr>
              <a:t>■</a:t>
            </a:r>
            <a:r>
              <a:rPr lang="zh-CN" altLang="en-US" sz="1400"/>
              <a:t>中国药典（</a:t>
            </a:r>
            <a:r>
              <a:rPr lang="en-US" altLang="zh-CN" sz="1400"/>
              <a:t>ChP）：</a:t>
            </a:r>
            <a:r>
              <a:rPr lang="zh-CN" altLang="en-US" sz="1400"/>
              <a:t>通过 “不溶性微粒检查”“微生物限度检查” 间接要求管道表面不易滋生污染。</a:t>
            </a:r>
            <a:endParaRPr lang="zh-CN" altLang="en-US" sz="1400"/>
          </a:p>
        </p:txBody>
      </p:sp>
      <p:sp>
        <p:nvSpPr>
          <p:cNvPr id="2" name="文本框 1"/>
          <p:cNvSpPr txBox="1"/>
          <p:nvPr/>
        </p:nvSpPr>
        <p:spPr>
          <a:xfrm>
            <a:off x="5709920" y="3565525"/>
            <a:ext cx="1069975" cy="4603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b="1"/>
              <a:t>粗糙度</a:t>
            </a:r>
            <a:endParaRPr lang="zh-CN" altLang="en-US" b="1"/>
          </a:p>
        </p:txBody>
      </p:sp>
      <p:sp>
        <p:nvSpPr>
          <p:cNvPr id="5" name="文本框 4"/>
          <p:cNvSpPr txBox="1"/>
          <p:nvPr/>
        </p:nvSpPr>
        <p:spPr>
          <a:xfrm>
            <a:off x="813435" y="1038860"/>
            <a:ext cx="4064635" cy="21939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/>
              <a:t>表面粗糙度：</a:t>
            </a:r>
            <a:r>
              <a:rPr lang="zh-CN" altLang="en-US" sz="1400"/>
              <a:t>是指零件加工表面上，</a:t>
            </a:r>
            <a:r>
              <a:rPr lang="zh-CN" altLang="en-US" sz="1400">
                <a:solidFill>
                  <a:srgbClr val="FF0000"/>
                </a:solidFill>
              </a:rPr>
              <a:t>由微小间距的峰谷组成的微观几何不平度</a:t>
            </a:r>
            <a:r>
              <a:rPr lang="zh-CN" altLang="en-US" sz="1400"/>
              <a:t>，属于微米级的微观形状误差。</a:t>
            </a:r>
            <a:endParaRPr lang="zh-CN" altLang="en-US" sz="1400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/>
              <a:t>简单理解：把管道内壁放大几百倍看，表面并不是绝对平整的，而是存在高低起伏的 “小山丘和小沟壑”，这些微观凹凸的剧烈程度，就是粗糙度</a:t>
            </a:r>
            <a:endParaRPr lang="zh-CN" altLang="en-US" sz="1400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  <p:bldLst>
      <p:bldP spid="1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9131300" y="1238885"/>
            <a:ext cx="2235200" cy="3481070"/>
            <a:chOff x="5658" y="3462"/>
            <a:chExt cx="2640" cy="3504"/>
          </a:xfrm>
        </p:grpSpPr>
        <p:pic>
          <p:nvPicPr>
            <p:cNvPr id="4" name="图片 3" descr="精准 芯体面1 粗糙度"/>
            <p:cNvPicPr>
              <a:picLocks noChangeAspect="1"/>
            </p:cNvPicPr>
            <p:nvPr/>
          </p:nvPicPr>
          <p:blipFill>
            <a:blip r:embed="rId1"/>
            <a:srcRect l="64748" t="10459" r="18310" b="40548"/>
            <a:stretch>
              <a:fillRect/>
            </a:stretch>
          </p:blipFill>
          <p:spPr>
            <a:xfrm>
              <a:off x="5658" y="3462"/>
              <a:ext cx="2640" cy="3504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6558" y="3570"/>
              <a:ext cx="1692" cy="1152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95" y="1352550"/>
            <a:ext cx="4095750" cy="3152775"/>
          </a:xfrm>
          <a:prstGeom prst="rect">
            <a:avLst/>
          </a:prstGeom>
        </p:spPr>
      </p:pic>
      <p:sp>
        <p:nvSpPr>
          <p:cNvPr id="70" name="文本框 69"/>
          <p:cNvSpPr txBox="1"/>
          <p:nvPr/>
        </p:nvSpPr>
        <p:spPr>
          <a:xfrm>
            <a:off x="1573437" y="280381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卫生型芯体</a:t>
            </a:r>
            <a:endParaRPr 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_GBK" panose="02010600010101010101" charset="-122"/>
                <a:ea typeface="方正超粗黑_GBK" panose="02010600010101010101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_GBK" panose="02010600010101010101" charset="-122"/>
              <a:ea typeface="方正超粗黑_GBK" panose="0201060001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99030" y="197993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502410" y="4864100"/>
            <a:ext cx="1778000" cy="4311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50.5mm</a:t>
            </a:r>
            <a:r>
              <a:rPr lang="zh-CN" altLang="en-US"/>
              <a:t>卡盘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853555" y="4051300"/>
            <a:ext cx="2062480" cy="8128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指接液面的粗糙度</a:t>
            </a:r>
            <a:endParaRPr lang="zh-CN" altLang="en-US"/>
          </a:p>
          <a:p>
            <a:r>
              <a:rPr lang="zh-CN" altLang="en-US"/>
              <a:t>＜</a:t>
            </a:r>
            <a:r>
              <a:rPr lang="en-US" altLang="zh-CN"/>
              <a:t>0.8um</a:t>
            </a:r>
            <a:endParaRPr lang="zh-CN" altLang="en-US"/>
          </a:p>
        </p:txBody>
      </p:sp>
      <p:cxnSp>
        <p:nvCxnSpPr>
          <p:cNvPr id="11" name="直接箭头连接符 10"/>
          <p:cNvCxnSpPr/>
          <p:nvPr/>
        </p:nvCxnSpPr>
        <p:spPr>
          <a:xfrm flipV="1">
            <a:off x="8916035" y="2501900"/>
            <a:ext cx="1181100" cy="1536700"/>
          </a:xfrm>
          <a:prstGeom prst="straightConnector1">
            <a:avLst/>
          </a:prstGeom>
          <a:ln w="31750" cap="rnd">
            <a:solidFill>
              <a:srgbClr val="C0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5" name="图片 4" descr="精准 芯体面1 粗糙度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8530" y="1038860"/>
            <a:ext cx="10935335" cy="50196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1573437" y="280381"/>
            <a:ext cx="2316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产品外形与</a:t>
            </a:r>
            <a:r>
              <a:rPr 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尺寸</a:t>
            </a:r>
            <a:endParaRPr 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_GBK" panose="02010600010101010101" charset="-122"/>
                <a:ea typeface="方正超粗黑_GBK" panose="02010600010101010101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_GBK" panose="02010600010101010101" charset="-122"/>
              <a:ea typeface="方正超粗黑_GBK" panose="0201060001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210" y="1130300"/>
            <a:ext cx="10229850" cy="532447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1573437" y="280381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技术参数</a:t>
            </a:r>
            <a:endParaRPr 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_GBK" panose="02010600010101010101" charset="-122"/>
                <a:ea typeface="方正超粗黑_GBK" panose="02010600010101010101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_GBK" panose="02010600010101010101" charset="-122"/>
              <a:ea typeface="方正超粗黑_GBK" panose="0201060001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15" y="1486535"/>
            <a:ext cx="5235575" cy="16344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315" y="3736975"/>
            <a:ext cx="5236210" cy="18872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9990" y="1146175"/>
            <a:ext cx="5883910" cy="9994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9680" y="4342765"/>
            <a:ext cx="5647690" cy="24225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42315" y="103886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00B0F0"/>
                </a:solidFill>
              </a:rPr>
              <a:t>1.</a:t>
            </a:r>
            <a:r>
              <a:rPr lang="zh-CN" altLang="en-US">
                <a:solidFill>
                  <a:srgbClr val="00B0F0"/>
                </a:solidFill>
              </a:rPr>
              <a:t>精度</a:t>
            </a:r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42315" y="32829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00B0F0"/>
                </a:solidFill>
              </a:rPr>
              <a:t>2.</a:t>
            </a:r>
            <a:r>
              <a:rPr lang="zh-CN" altLang="en-US">
                <a:solidFill>
                  <a:srgbClr val="00B0F0"/>
                </a:solidFill>
              </a:rPr>
              <a:t>量程</a:t>
            </a:r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291580" y="989965"/>
            <a:ext cx="4064000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00B0F0"/>
                </a:solidFill>
              </a:rPr>
              <a:t>3.</a:t>
            </a:r>
            <a:r>
              <a:rPr lang="zh-CN" altLang="en-US">
                <a:solidFill>
                  <a:srgbClr val="00B0F0"/>
                </a:solidFill>
              </a:rPr>
              <a:t>输出方式</a:t>
            </a:r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329680" y="38125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00B0F0"/>
                </a:solidFill>
              </a:rPr>
              <a:t>4.</a:t>
            </a:r>
            <a:r>
              <a:rPr lang="zh-CN" altLang="en-US">
                <a:solidFill>
                  <a:srgbClr val="00B0F0"/>
                </a:solidFill>
              </a:rPr>
              <a:t>供电电源</a:t>
            </a:r>
            <a:endParaRPr lang="zh-CN" altLang="en-US">
              <a:solidFill>
                <a:srgbClr val="00B0F0"/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2785" y="2252980"/>
            <a:ext cx="3469005" cy="181292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1573437" y="280381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技术参数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_GBK" panose="02010600010101010101" charset="-122"/>
                <a:ea typeface="方正超粗黑_GBK" panose="02010600010101010101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_GBK" panose="02010600010101010101" charset="-122"/>
              <a:ea typeface="方正超粗黑_GBK" panose="02010600010101010101" charset="-122"/>
            </a:endParaRPr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85" y="2047240"/>
            <a:ext cx="5909310" cy="121221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87985" y="15557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00B0F0"/>
                </a:solidFill>
              </a:rPr>
              <a:t>5.</a:t>
            </a:r>
            <a:r>
              <a:rPr lang="zh-CN" altLang="en-US">
                <a:solidFill>
                  <a:srgbClr val="00B0F0"/>
                </a:solidFill>
              </a:rPr>
              <a:t>环境温度</a:t>
            </a:r>
            <a:endParaRPr lang="zh-CN" altLang="en-US">
              <a:solidFill>
                <a:srgbClr val="00B0F0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87985" y="3540125"/>
            <a:ext cx="6376670" cy="1771650"/>
            <a:chOff x="184" y="7008"/>
            <a:chExt cx="10042" cy="279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4" y="7212"/>
              <a:ext cx="10043" cy="2587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184" y="7008"/>
              <a:ext cx="6400" cy="5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00B0F0"/>
                  </a:solidFill>
                </a:rPr>
                <a:t>6.</a:t>
              </a:r>
              <a:r>
                <a:rPr lang="zh-CN" altLang="en-US">
                  <a:solidFill>
                    <a:srgbClr val="00B0F0"/>
                  </a:solidFill>
                </a:rPr>
                <a:t>物理规格</a:t>
              </a:r>
              <a:endParaRPr lang="zh-CN" altLang="en-US">
                <a:solidFill>
                  <a:srgbClr val="00B0F0"/>
                </a:solidFill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rcRect l="24290" t="19080" r="40167" b="5451"/>
          <a:stretch>
            <a:fillRect/>
          </a:stretch>
        </p:blipFill>
        <p:spPr>
          <a:xfrm>
            <a:off x="7080885" y="2159635"/>
            <a:ext cx="2232025" cy="2174875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9497060" y="1565275"/>
            <a:ext cx="2277110" cy="3644900"/>
            <a:chOff x="14956" y="2465"/>
            <a:chExt cx="3586" cy="5740"/>
          </a:xfrm>
        </p:grpSpPr>
        <p:pic>
          <p:nvPicPr>
            <p:cNvPr id="7" name="图片 6" descr="透明 01"/>
            <p:cNvPicPr>
              <a:picLocks noChangeAspect="1"/>
            </p:cNvPicPr>
            <p:nvPr/>
          </p:nvPicPr>
          <p:blipFill>
            <a:blip r:embed="rId6"/>
            <a:srcRect l="21468" t="22589" r="26089" b="21917"/>
            <a:stretch>
              <a:fillRect/>
            </a:stretch>
          </p:blipFill>
          <p:spPr>
            <a:xfrm>
              <a:off x="14956" y="2513"/>
              <a:ext cx="3586" cy="5692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14956" y="2465"/>
              <a:ext cx="3522" cy="4481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15639" y="6982"/>
              <a:ext cx="2435" cy="121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1573437" y="280381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选型</a:t>
            </a:r>
            <a:endParaRPr 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_GBK" panose="02010600010101010101" charset="-122"/>
                <a:ea typeface="方正超粗黑_GBK" panose="02010600010101010101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_GBK" panose="02010600010101010101" charset="-122"/>
              <a:ea typeface="方正超粗黑_GBK" panose="02010600010101010101" charset="-122"/>
            </a:endParaRPr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graphicFrame>
        <p:nvGraphicFramePr>
          <p:cNvPr id="5" name="表格 4"/>
          <p:cNvGraphicFramePr/>
          <p:nvPr/>
        </p:nvGraphicFramePr>
        <p:xfrm>
          <a:off x="1687195" y="741045"/>
          <a:ext cx="5191760" cy="5829300"/>
        </p:xfrm>
        <a:graphic>
          <a:graphicData uri="http://schemas.openxmlformats.org/drawingml/2006/table">
            <a:tbl>
              <a:tblPr/>
              <a:tblGrid>
                <a:gridCol w="245745"/>
                <a:gridCol w="781685"/>
                <a:gridCol w="217170"/>
                <a:gridCol w="217170"/>
                <a:gridCol w="217170"/>
                <a:gridCol w="216535"/>
                <a:gridCol w="308610"/>
                <a:gridCol w="216535"/>
                <a:gridCol w="307975"/>
                <a:gridCol w="217805"/>
                <a:gridCol w="308610"/>
                <a:gridCol w="1369695"/>
                <a:gridCol w="567055"/>
              </a:tblGrid>
              <a:tr h="364490">
                <a:tc gridSpan="12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型号及规格代码表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提供快速货期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675">
                <a:tc gridSpan="12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数显卫生型压力变送器选型</a:t>
                      </a:r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LFT6727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94310"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压力类型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G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9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表压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675">
                <a:tc rowSpan="10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10" gridSpan="2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量程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10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B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0-10~20KPa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31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 gridSpan="2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0-20~40KPa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67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 gridSpan="2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0-40~100KPa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94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 gridSpan="2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E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0-100~250KPa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31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 gridSpan="2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F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0-250~500KPa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67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 gridSpan="2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H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0-500~1000KPa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31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 gridSpan="2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I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0-1MPa~1.6MPa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67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 gridSpan="2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J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0-1.6MPa~2.5MPa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31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 gridSpan="2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K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0-2.5MPa~4MPa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67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gridSpan="2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Y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定制量程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310"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膜片材质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S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不锈钢</a:t>
                      </a:r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316L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675">
                <a:tc rowSpan="2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4">
                  <a:txBody>
                    <a:bodyPr/>
                    <a:p>
                      <a:pPr algn="ctr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填充液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常温硅油（</a:t>
                      </a:r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-30~180℃)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923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gridSpan="4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Y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定制填充液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675">
                <a:tc rowSpan="3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gridSpan="5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出线方式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M1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M12</a:t>
                      </a:r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四芯航插不带线缆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31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 gridSpan="5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/>
                </a:tc>
                <a:tc vMerge="1" hMerge="1">
                  <a:tcPr/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M2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M12</a:t>
                      </a:r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四芯航插带常规线缆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67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gridSpan="5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M3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M12</a:t>
                      </a:r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四芯航插带屏蔽线缆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310">
                <a:tc rowSpan="2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6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输出方式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N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4~20mA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67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gridSpan="6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J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4~20mA+Hart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310">
                <a:tc rowSpan="3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gridSpan="7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过程接头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K1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50.5mm</a:t>
                      </a:r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卡盘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94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 gridSpan="7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/>
                </a:tc>
                <a:tc vMerge="1" hMerge="1">
                  <a:tcPr/>
                </a:tc>
                <a:tc vMerge="1" hMerge="1">
                  <a:tcPr/>
                </a:tc>
                <a:tc vMerge="1" hMerge="1">
                  <a:tcPr/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K2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64mm</a:t>
                      </a:r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卡盘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67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gridSpan="7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Y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客户定制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310">
                <a:tc rowSpan="2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8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防爆处理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N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普通款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67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gridSpan="8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310">
                <a:tc rowSpan="2"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9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显示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带显示（标配）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05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gridSpan="9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675"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endParaRPr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1558832" y="503266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竞品</a:t>
            </a:r>
            <a:r>
              <a:rPr 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对比</a:t>
            </a:r>
            <a:endParaRPr 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241790" y="927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_GBK" panose="02010600010101010101" charset="-122"/>
                <a:ea typeface="方正超粗黑_GBK" panose="02010600010101010101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_GBK" panose="02010600010101010101" charset="-122"/>
              <a:ea typeface="方正超粗黑_GBK" panose="02010600010101010101" charset="-122"/>
            </a:endParaRPr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graphicFrame>
        <p:nvGraphicFramePr>
          <p:cNvPr id="2" name="表格 1"/>
          <p:cNvGraphicFramePr/>
          <p:nvPr>
            <p:custDataLst>
              <p:tags r:id="rId3"/>
            </p:custDataLst>
          </p:nvPr>
        </p:nvGraphicFramePr>
        <p:xfrm>
          <a:off x="906145" y="1042035"/>
          <a:ext cx="10640695" cy="5654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6600"/>
                <a:gridCol w="1640205"/>
                <a:gridCol w="2247265"/>
                <a:gridCol w="1577975"/>
                <a:gridCol w="2613660"/>
                <a:gridCol w="1824990"/>
              </a:tblGrid>
              <a:tr h="35242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100" spc="60">
                          <a:latin typeface="Segoe UI" panose="020B0502040204020203" charset="0"/>
                          <a:ea typeface="微软雅黑" panose="020B0503020204020204" charset="-122"/>
                        </a:rPr>
                        <a:t>品牌</a:t>
                      </a:r>
                      <a:endParaRPr lang="zh-CN" altLang="en-US" sz="1100" spc="6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000">
                          <a:latin typeface="Segoe UI" panose="020B0502040204020203" charset="0"/>
                          <a:ea typeface="微软雅黑" panose="020B0503020204020204" charset="-122"/>
                        </a:rPr>
                        <a:t>LEEG</a:t>
                      </a:r>
                      <a:endParaRPr lang="en-US" altLang="zh-CN" sz="10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000">
                          <a:latin typeface="Segoe UI" panose="020B0502040204020203" charset="0"/>
                          <a:ea typeface="微软雅黑" panose="020B0503020204020204" charset="-122"/>
                        </a:rPr>
                        <a:t>力诺天晟</a:t>
                      </a:r>
                      <a:endParaRPr lang="zh-CN" altLang="en-US" sz="10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000">
                          <a:latin typeface="Segoe UI" panose="020B0502040204020203" charset="0"/>
                          <a:ea typeface="微软雅黑" panose="020B0503020204020204" charset="-122"/>
                        </a:rPr>
                        <a:t>LEFOO</a:t>
                      </a:r>
                      <a:endParaRPr lang="en-US" altLang="zh-CN" sz="10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  <a:lnT w="38100" cmpd="sng">
                      <a:solidFill>
                        <a:srgbClr val="00B0F0"/>
                      </a:solidFill>
                      <a:prstDash val="solid"/>
                    </a:lnT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000">
                          <a:latin typeface="Segoe UI" panose="020B0502040204020203" charset="0"/>
                          <a:ea typeface="微软雅黑" panose="020B0503020204020204" charset="-122"/>
                        </a:rPr>
                        <a:t>LEFOO</a:t>
                      </a:r>
                      <a:r>
                        <a:rPr lang="zh-CN" altLang="en-US" sz="1000">
                          <a:latin typeface="Segoe UI" panose="020B0502040204020203" charset="0"/>
                          <a:ea typeface="微软雅黑" panose="020B0503020204020204" charset="-122"/>
                        </a:rPr>
                        <a:t>优势</a:t>
                      </a:r>
                      <a:endParaRPr lang="zh-CN" altLang="en-US" sz="10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T w="38100" cmpd="sng">
                      <a:solidFill>
                        <a:srgbClr val="00B0F0"/>
                      </a:solidFill>
                      <a:prstDash val="solid"/>
                    </a:lnT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000">
                          <a:latin typeface="Segoe UI" panose="020B0502040204020203" charset="0"/>
                          <a:ea typeface="微软雅黑" panose="020B0503020204020204" charset="-122"/>
                        </a:rPr>
                        <a:t>LEFOO</a:t>
                      </a:r>
                      <a:r>
                        <a:rPr lang="zh-CN" altLang="en-US" sz="1000">
                          <a:latin typeface="Segoe UI" panose="020B0502040204020203" charset="0"/>
                          <a:ea typeface="微软雅黑" panose="020B0503020204020204" charset="-122"/>
                        </a:rPr>
                        <a:t>劣势</a:t>
                      </a:r>
                      <a:endParaRPr lang="zh-CN" altLang="en-US" sz="10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  <a:lnT w="38100" cmpd="sng">
                      <a:solidFill>
                        <a:srgbClr val="00B0F0"/>
                      </a:solidFill>
                      <a:prstDash val="solid"/>
                    </a:lnT>
                  </a:tcPr>
                </a:tc>
              </a:tr>
              <a:tr h="22669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100" b="1" spc="60">
                          <a:latin typeface="Segoe UI" panose="020B0502040204020203" charset="0"/>
                          <a:ea typeface="微软雅黑" panose="020B0503020204020204" charset="-122"/>
                        </a:rPr>
                        <a:t>型号</a:t>
                      </a:r>
                      <a:endParaRPr lang="zh-CN" altLang="en-US" sz="1100" b="1" spc="6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SMP858-TSF-S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T33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LFT6727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23685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100" b="1" spc="60">
                          <a:latin typeface="Segoe UI" panose="020B0502040204020203" charset="0"/>
                          <a:ea typeface="微软雅黑" panose="020B0503020204020204" charset="-122"/>
                        </a:rPr>
                        <a:t>技术原理</a:t>
                      </a:r>
                      <a:endParaRPr lang="zh-CN" altLang="en-US" sz="1100" b="1" spc="6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单晶硅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扩散硅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单晶硅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25527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100" b="1" spc="6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外壳材质</a:t>
                      </a:r>
                      <a:endParaRPr lang="zh-CN" altLang="en-US" sz="1100" b="1" spc="6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/</a:t>
                      </a:r>
                      <a:endParaRPr lang="en-US" altLang="zh-CN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/</a:t>
                      </a:r>
                      <a:endParaRPr lang="en-US" altLang="zh-CN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SUS304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zh-CN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43942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100" b="1" spc="60">
                          <a:latin typeface="Segoe UI" panose="020B0502040204020203" charset="0"/>
                          <a:ea typeface="微软雅黑" panose="020B0503020204020204" charset="-122"/>
                        </a:rPr>
                        <a:t>过程连接材质</a:t>
                      </a:r>
                      <a:endParaRPr lang="zh-CN" altLang="en-US" sz="1100" b="1" spc="6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SUS304/SUS316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SUS316L不锈钢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SUS316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25400" marR="25400" marT="6350" marB="635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1.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接液部分全部采用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316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材质，适用大部分工况</a:t>
                      </a: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 rowSpan="2"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1.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膜片材质单一，部分工况不建议使用</a:t>
                      </a: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33337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100" b="1" spc="60">
                          <a:latin typeface="Segoe UI" panose="020B0502040204020203" charset="0"/>
                          <a:ea typeface="微软雅黑" panose="020B0503020204020204" charset="-122"/>
                        </a:rPr>
                        <a:t>膜片材质</a:t>
                      </a:r>
                      <a:endParaRPr lang="zh-CN" altLang="en-US" sz="1100" b="1" spc="6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SUS316/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哈式合金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C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SUS316L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不锈钢/钛合金/钽膜片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SUS316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25400" marR="25400" marT="6350" marB="635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 vMerge="1">
                  <a:tcPr marL="25400" marR="25400" marT="6350" marB="6350" anchor="ctr" anchorCtr="0"/>
                </a:tc>
                <a:tc vMerge="1"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34925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100" b="1" spc="60">
                          <a:latin typeface="Segoe UI" panose="020B0502040204020203" charset="0"/>
                          <a:ea typeface="微软雅黑" panose="020B0503020204020204" charset="-122"/>
                        </a:rPr>
                        <a:t>散热片</a:t>
                      </a:r>
                      <a:endParaRPr lang="zh-CN" altLang="en-US" sz="1100" b="1" spc="6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标准型(-25-85℃)/带散热片型(-40-150℃)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带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5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片散热片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默认带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3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片散热片，可定制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2.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可根据不同的工况定制散热片数量</a:t>
                      </a: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33528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100" b="1" spc="60">
                          <a:latin typeface="Segoe UI" panose="020B0502040204020203" charset="0"/>
                          <a:ea typeface="微软雅黑" panose="020B0503020204020204" charset="-122"/>
                        </a:rPr>
                        <a:t>粗糙度（</a:t>
                      </a:r>
                      <a:r>
                        <a:rPr lang="en-US" altLang="zh-CN" sz="1100" b="1" spc="60">
                          <a:latin typeface="Segoe UI" panose="020B0502040204020203" charset="0"/>
                          <a:ea typeface="微软雅黑" panose="020B0503020204020204" charset="-122"/>
                        </a:rPr>
                        <a:t>Ra</a:t>
                      </a:r>
                      <a:r>
                        <a:rPr lang="zh-CN" altLang="en-US" sz="1100" b="1" spc="60">
                          <a:latin typeface="Segoe UI" panose="020B0502040204020203" charset="0"/>
                          <a:ea typeface="微软雅黑" panose="020B0503020204020204" charset="-122"/>
                        </a:rPr>
                        <a:t>）</a:t>
                      </a:r>
                      <a:endParaRPr lang="zh-CN" altLang="en-US" sz="1100" b="1" spc="6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Ra≤0.8um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solidFill>
                            <a:srgbClr val="FF0000"/>
                          </a:solidFill>
                          <a:latin typeface="Segoe UI" panose="020B0502040204020203" charset="0"/>
                          <a:ea typeface="微软雅黑" panose="020B0503020204020204" charset="-122"/>
                        </a:rPr>
                        <a:t>Ra</a:t>
                      </a: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Segoe UI" panose="020B0502040204020203" charset="0"/>
                          <a:ea typeface="微软雅黑" panose="020B0503020204020204" charset="-122"/>
                        </a:rPr>
                        <a:t>＞</a:t>
                      </a:r>
                      <a:r>
                        <a:rPr lang="en-US" altLang="zh-CN" sz="1200">
                          <a:solidFill>
                            <a:srgbClr val="FF0000"/>
                          </a:solidFill>
                          <a:latin typeface="Segoe UI" panose="020B0502040204020203" charset="0"/>
                          <a:ea typeface="微软雅黑" panose="020B0503020204020204" charset="-122"/>
                        </a:rPr>
                        <a:t>0.8um</a:t>
                      </a:r>
                      <a:endParaRPr lang="en-US" altLang="zh-CN" sz="1200">
                        <a:solidFill>
                          <a:srgbClr val="FF0000"/>
                        </a:solidFill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Ra≤0.8um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3.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粗糙度可保证在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0.8um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，卫生可靠</a:t>
                      </a: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30416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100" b="1" spc="60">
                          <a:latin typeface="Segoe UI" panose="020B0502040204020203" charset="0"/>
                          <a:ea typeface="微软雅黑" panose="020B0503020204020204" charset="-122"/>
                        </a:rPr>
                        <a:t>防护等级</a:t>
                      </a:r>
                      <a:endParaRPr lang="zh-CN" altLang="en-US" sz="1100" b="1" spc="6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IP67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IP 65 / IP 67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IP67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4.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防护等级可达到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IP67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，支持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CIP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（在位清洗）</a:t>
                      </a: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102171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100" b="1" spc="60">
                          <a:latin typeface="Segoe UI" panose="020B0502040204020203" charset="0"/>
                          <a:ea typeface="微软雅黑" panose="020B0503020204020204" charset="-122"/>
                        </a:rPr>
                        <a:t>压力接口</a:t>
                      </a:r>
                      <a:endParaRPr lang="zh-CN" altLang="en-US" sz="1100" b="1" spc="6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卡 盘 连 接 3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A 1. 5” 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卡 盘 外 径 50. 5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mm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卡 盘 连 接 3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A 1/ 2” 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卡 盘 外 径 25. 2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mm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卡 盘 连 接 3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A 2. 0” 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卡 盘 外 径 64. 0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mm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DIN32676 DN32(50.5mm)/DN40(64mm )</a:t>
                      </a: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卡盘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5.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采用卡箍连接时，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DIN32676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，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ISO2852,3A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这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3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种标准，卡盘外径一致，可进行同等替换。（不要求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SIP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及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GMP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）</a:t>
                      </a: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2.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不支持频繁</a:t>
                      </a:r>
                      <a:r>
                        <a:rPr lang="en-US" altLang="zh-CN" sz="1200">
                          <a:ea typeface="微软雅黑" panose="020B0503020204020204" charset="-122"/>
                        </a:rPr>
                        <a:t>SIP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（在线蒸汽灭菌 121~135℃反复循环）</a:t>
                      </a:r>
                      <a:endParaRPr lang="zh-CN" altLang="en-US" sz="1200">
                        <a:ea typeface="微软雅黑" panose="020B0503020204020204" charset="-122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3.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不同标准情况下，不支持与管道进行焊接</a:t>
                      </a: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28384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100" b="1" spc="60">
                          <a:latin typeface="Segoe UI" panose="020B0502040204020203" charset="0"/>
                          <a:ea typeface="微软雅黑" panose="020B0503020204020204" charset="-122"/>
                        </a:rPr>
                        <a:t>防爆等级</a:t>
                      </a:r>
                      <a:endParaRPr lang="zh-CN" altLang="en-US" sz="1100" b="1" spc="6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ExiaIICT4Ga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/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/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>
                          <a:ea typeface="微软雅黑" panose="020B0503020204020204" charset="-122"/>
                        </a:rPr>
                        <a:t>4.</a:t>
                      </a:r>
                      <a:r>
                        <a:rPr lang="zh-CN" altLang="en-US" sz="1200">
                          <a:ea typeface="微软雅黑" panose="020B0503020204020204" charset="-122"/>
                        </a:rPr>
                        <a:t>没有隔爆认证</a:t>
                      </a: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43942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100" b="1" spc="60">
                          <a:latin typeface="Segoe UI" panose="020B0502040204020203" charset="0"/>
                          <a:ea typeface="微软雅黑" panose="020B0503020204020204" charset="-122"/>
                        </a:rPr>
                        <a:t>是否支持</a:t>
                      </a:r>
                      <a:r>
                        <a:rPr lang="en-US" altLang="zh-CN" sz="1100" b="1" spc="60">
                          <a:latin typeface="Segoe UI" panose="020B0502040204020203" charset="0"/>
                          <a:ea typeface="微软雅黑" panose="020B0503020204020204" charset="-122"/>
                        </a:rPr>
                        <a:t>CIP</a:t>
                      </a:r>
                      <a:endParaRPr lang="en-US" altLang="zh-CN" sz="1100" b="1" spc="6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是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是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是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</a:tr>
              <a:tr h="43942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100" b="1" spc="6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是否支持</a:t>
                      </a:r>
                      <a:r>
                        <a:rPr lang="en-US" altLang="zh-CN" sz="1100" b="1" spc="6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SIP</a:t>
                      </a:r>
                      <a:endParaRPr lang="en-US" altLang="zh-CN" sz="1100" b="1" spc="6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是（有限支持）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  <a:sym typeface="+mn-ea"/>
                        </a:rPr>
                        <a:t>是（有限支持）</a:t>
                      </a:r>
                      <a:endParaRPr lang="zh-CN" altLang="en-US" sz="1200">
                        <a:latin typeface="Segoe UI" panose="020B0502040204020203" charset="0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200">
                          <a:latin typeface="Segoe UI" panose="020B0502040204020203" charset="0"/>
                          <a:ea typeface="微软雅黑" panose="020B0503020204020204" charset="-122"/>
                        </a:rPr>
                        <a:t>支持间歇性</a:t>
                      </a:r>
                      <a:r>
                        <a:rPr lang="en-US" altLang="zh-CN" sz="1200">
                          <a:latin typeface="Segoe UI" panose="020B0502040204020203" charset="0"/>
                          <a:ea typeface="微软雅黑" panose="020B0503020204020204" charset="-122"/>
                        </a:rPr>
                        <a:t>SIP</a:t>
                      </a:r>
                      <a:endParaRPr lang="en-US" altLang="zh-CN" sz="1200">
                        <a:latin typeface="Segoe UI" panose="020B0502040204020203" charset="0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38100" cmpd="sng">
                      <a:solidFill>
                        <a:srgbClr val="00B0F0"/>
                      </a:solidFill>
                      <a:prstDash val="solid"/>
                    </a:lnL>
                    <a:lnB w="38100" cmpd="sng">
                      <a:solidFill>
                        <a:srgbClr val="00B0F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B w="38100" cmpd="sng">
                      <a:solidFill>
                        <a:srgbClr val="00B0F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zh-CN" altLang="en-US" sz="1200"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R w="38100" cmpd="sng">
                      <a:solidFill>
                        <a:srgbClr val="00B0F0"/>
                      </a:solidFill>
                      <a:prstDash val="solid"/>
                    </a:lnR>
                    <a:lnB w="38100" cmpd="sng">
                      <a:solidFill>
                        <a:srgbClr val="00B0F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4309110"/>
            <a:ext cx="1142365" cy="114109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10.xml><?xml version="1.0" encoding="utf-8"?>
<p:tagLst xmlns:p="http://schemas.openxmlformats.org/presentationml/2006/main">
  <p:tag name="KSO_WM_UNIT_FLASH_PICTURE_TYPE" val="0"/>
</p:tagLst>
</file>

<file path=ppt/tags/tag11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12.xml><?xml version="1.0" encoding="utf-8"?>
<p:tagLst xmlns:p="http://schemas.openxmlformats.org/presentationml/2006/main">
  <p:tag name="KSO_WM_UNIT_FLASH_PICTURE_TYPE" val="0"/>
</p:tagLst>
</file>

<file path=ppt/tags/tag13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14.xml><?xml version="1.0" encoding="utf-8"?>
<p:tagLst xmlns:p="http://schemas.openxmlformats.org/presentationml/2006/main">
  <p:tag name="KSO_WM_UNIT_FLASH_PICTURE_TYPE" val="0"/>
</p:tagLst>
</file>

<file path=ppt/tags/tag15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16.xml><?xml version="1.0" encoding="utf-8"?>
<p:tagLst xmlns:p="http://schemas.openxmlformats.org/presentationml/2006/main">
  <p:tag name="TABLE_ENDDRAG_ORIGIN_RECT" val="837*488"/>
  <p:tag name="TABLE_ENDDRAG_RECT" val="72*67*837*488"/>
</p:tagLst>
</file>

<file path=ppt/tags/tag17.xml><?xml version="1.0" encoding="utf-8"?>
<p:tagLst xmlns:p="http://schemas.openxmlformats.org/presentationml/2006/main">
  <p:tag name="KSO_WM_UNIT_FLASH_PICTURE_TYPE" val="0"/>
</p:tagLst>
</file>

<file path=ppt/tags/tag18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19.xml><?xml version="1.0" encoding="utf-8"?>
<p:tagLst xmlns:p="http://schemas.openxmlformats.org/presentationml/2006/main">
  <p:tag name="TABLE_ENDDRAG_ORIGIN_RECT" val="938*370"/>
  <p:tag name="TABLE_ENDDRAG_RECT" val="15*107*938*370"/>
</p:tagLst>
</file>

<file path=ppt/tags/tag2.xml><?xml version="1.0" encoding="utf-8"?>
<p:tagLst xmlns:p="http://schemas.openxmlformats.org/presentationml/2006/main">
  <p:tag name="KSO_WM_UNIT_FLASH_PICTURE_TYPE" val="0"/>
</p:tagLst>
</file>

<file path=ppt/tags/tag20.xml><?xml version="1.0" encoding="utf-8"?>
<p:tagLst xmlns:p="http://schemas.openxmlformats.org/presentationml/2006/main">
  <p:tag name="KSO_WM_UNIT_FLASH_PICTURE_TYPE" val="0"/>
</p:tagLst>
</file>

<file path=ppt/tags/tag21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22.xml><?xml version="1.0" encoding="utf-8"?>
<p:tagLst xmlns:p="http://schemas.openxmlformats.org/presentationml/2006/main">
  <p:tag name="KSO_WM_UNIT_FLASH_PICTURE_TYPE" val="0"/>
</p:tagLst>
</file>

<file path=ppt/tags/tag23.xml><?xml version="1.0" encoding="utf-8"?>
<p:tagLst xmlns:p="http://schemas.openxmlformats.org/presentationml/2006/main">
  <p:tag name="COMMONDATA" val="eyJoZGlkIjoiZmExNWU4ZTI0ZDkzNWQ1OWYzNmE5YzYwNjIxNjU4MjIifQ=="/>
  <p:tag name="KSO_WPP_MARK_KEY" val="6ca968bc-a9e7-41b3-9ba2-cb7ddbc96d01"/>
  <p:tag name="commondata" val="eyJoZGlkIjoiODNkM2YzODU1MjQyNThiMDljNTNmZDMwZjJiYmM3MGMifQ=="/>
</p:tagLst>
</file>

<file path=ppt/tags/tag3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4.xml><?xml version="1.0" encoding="utf-8"?>
<p:tagLst xmlns:p="http://schemas.openxmlformats.org/presentationml/2006/main">
  <p:tag name="KSO_WM_UNIT_FLASH_PICTURE_TYPE" val="0"/>
</p:tagLst>
</file>

<file path=ppt/tags/tag5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6.xml><?xml version="1.0" encoding="utf-8"?>
<p:tagLst xmlns:p="http://schemas.openxmlformats.org/presentationml/2006/main">
  <p:tag name="KSO_WM_UNIT_FLASH_PICTURE_TYPE" val="0"/>
</p:tagLst>
</file>

<file path=ppt/tags/tag7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8.xml><?xml version="1.0" encoding="utf-8"?>
<p:tagLst xmlns:p="http://schemas.openxmlformats.org/presentationml/2006/main">
  <p:tag name="KSO_WM_UNIT_FLASH_PICTURE_TYPE" val="0"/>
</p:tagLst>
</file>

<file path=ppt/tags/tag9.xml><?xml version="1.0" encoding="utf-8"?>
<p:tagLst xmlns:p="http://schemas.openxmlformats.org/presentationml/2006/main">
  <p:tag name="KSO_WM_UNIT_PLACING_PICTURE_USER_VIEWPORT" val="{&quot;height&quot;:3030,&quot;width&quot;:3000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jf3syo45">
      <a:majorFont>
        <a:latin typeface="Segoe UI"/>
        <a:ea typeface="微软雅黑"/>
        <a:cs typeface=""/>
      </a:majorFont>
      <a:minorFont>
        <a:latin typeface="Segoe U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4335</Words>
  <Application>WPS 演示</Application>
  <PresentationFormat>自定义</PresentationFormat>
  <Paragraphs>969</Paragraphs>
  <Slides>11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宋体</vt:lpstr>
      <vt:lpstr>Wingdings</vt:lpstr>
      <vt:lpstr>方正超粗黑_GBK</vt:lpstr>
      <vt:lpstr>黑体</vt:lpstr>
      <vt:lpstr>Segoe UI</vt:lpstr>
      <vt:lpstr>微软雅黑</vt:lpstr>
      <vt:lpstr>Arial Unicode MS</vt:lpstr>
      <vt:lpstr>等线</vt:lpstr>
      <vt:lpstr>Calibri</vt:lpstr>
      <vt:lpstr>方正超粗黑_GBK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朝夕</cp:lastModifiedBy>
  <cp:revision>810</cp:revision>
  <dcterms:created xsi:type="dcterms:W3CDTF">2020-06-06T03:50:00Z</dcterms:created>
  <dcterms:modified xsi:type="dcterms:W3CDTF">2026-08-15T07:49:23Z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CF1EFF6941D941F3AB5C6AB2DE620AAF</vt:lpwstr>
  </property>
</Properties>
</file>