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72" r:id="rId14"/>
    <p:sldId id="281" r:id="rId15"/>
    <p:sldId id="286" r:id="rId16"/>
    <p:sldId id="265" r:id="rId17"/>
    <p:sldId id="271" r:id="rId18"/>
    <p:sldId id="283" r:id="rId19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710" y="67"/>
      </p:cViewPr>
      <p:guideLst>
        <p:guide orient="horz" pos="2160"/>
        <p:guide pos="387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gs" Target="tags/tag93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2.xml"/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tags" Target="../tags/tag8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4.xml"/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tags" Target="../tags/tag83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6.xml"/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tags" Target="../tags/tag8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89.xml"/><Relationship Id="rId7" Type="http://schemas.openxmlformats.org/officeDocument/2006/relationships/image" Target="../media/image1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88.xml"/><Relationship Id="rId2" Type="http://schemas.openxmlformats.org/officeDocument/2006/relationships/image" Target="../media/image4.png"/><Relationship Id="rId10" Type="http://schemas.openxmlformats.org/officeDocument/2006/relationships/notesSlide" Target="../notesSlides/notesSlide8.xml"/><Relationship Id="rId1" Type="http://schemas.openxmlformats.org/officeDocument/2006/relationships/tags" Target="../tags/tag8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92.xml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tags" Target="../tags/tag91.xml"/><Relationship Id="rId2" Type="http://schemas.openxmlformats.org/officeDocument/2006/relationships/image" Target="../media/image4.png"/><Relationship Id="rId10" Type="http://schemas.openxmlformats.org/officeDocument/2006/relationships/notesSlide" Target="../notesSlides/notesSlide9.xml"/><Relationship Id="rId1" Type="http://schemas.openxmlformats.org/officeDocument/2006/relationships/tags" Target="../tags/tag9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image" Target="../media/image3.png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76.xml"/><Relationship Id="rId2" Type="http://schemas.openxmlformats.org/officeDocument/2006/relationships/image" Target="../media/image4.png"/><Relationship Id="rId1" Type="http://schemas.openxmlformats.org/officeDocument/2006/relationships/tags" Target="../tags/tag7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78.xm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7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0.xml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tags" Target="../tags/tag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组合 73"/>
          <p:cNvGrpSpPr/>
          <p:nvPr/>
        </p:nvGrpSpPr>
        <p:grpSpPr>
          <a:xfrm>
            <a:off x="1044099" y="4692113"/>
            <a:ext cx="1453481" cy="482463"/>
            <a:chOff x="5646962" y="4937787"/>
            <a:chExt cx="1453481" cy="482463"/>
          </a:xfrm>
          <a:solidFill>
            <a:srgbClr val="EC9E27"/>
          </a:solidFill>
        </p:grpSpPr>
        <p:sp>
          <p:nvSpPr>
            <p:cNvPr id="80" name="任意多边形: 形状 12"/>
            <p:cNvSpPr/>
            <p:nvPr/>
          </p:nvSpPr>
          <p:spPr>
            <a:xfrm flipH="1" flipV="1">
              <a:off x="5646962" y="4937787"/>
              <a:ext cx="1453481" cy="482463"/>
            </a:xfrm>
            <a:prstGeom prst="roundRect">
              <a:avLst>
                <a:gd name="adj" fmla="val 50000"/>
              </a:avLst>
            </a:prstGeom>
            <a:solidFill>
              <a:srgbClr val="B30D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5901264" y="4978963"/>
              <a:ext cx="944880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技术部</a:t>
              </a:r>
              <a:endParaRPr lang="zh-CN" altLang="en-US" sz="20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897069" y="1808127"/>
            <a:ext cx="6583682" cy="2613906"/>
            <a:chOff x="698842" y="2061421"/>
            <a:chExt cx="6583682" cy="2613906"/>
          </a:xfrm>
        </p:grpSpPr>
        <p:sp>
          <p:nvSpPr>
            <p:cNvPr id="76" name="文本框 75"/>
            <p:cNvSpPr txBox="1"/>
            <p:nvPr/>
          </p:nvSpPr>
          <p:spPr>
            <a:xfrm>
              <a:off x="698844" y="3012533"/>
              <a:ext cx="65836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卫生型</a:t>
              </a:r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压力变送器（</a:t>
              </a:r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LFT2021</a:t>
              </a:r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）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698842" y="2061421"/>
              <a:ext cx="2295525" cy="922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rgbClr val="B30D19"/>
                  </a:solidFill>
                  <a:cs typeface="+mn-ea"/>
                  <a:sym typeface="+mn-lt"/>
                </a:rPr>
                <a:t>LEFOO</a:t>
              </a:r>
              <a:endParaRPr 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820619" y="3739019"/>
              <a:ext cx="3738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——</a:t>
              </a: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浙江力夫传感技术有限公司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820619" y="4091762"/>
              <a:ext cx="578612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Brief introduction of temperature and humidity series products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  <a:p>
              <a:pPr algn="l"/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6" name="矩形: 圆角 25"/>
          <p:cNvSpPr/>
          <p:nvPr/>
        </p:nvSpPr>
        <p:spPr>
          <a:xfrm rot="18894693">
            <a:off x="9376410" y="5746750"/>
            <a:ext cx="3414395" cy="526415"/>
          </a:xfrm>
          <a:prstGeom prst="roundRect">
            <a:avLst>
              <a:gd name="adj" fmla="val 5000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 descr="LFT2021 -1"/>
          <p:cNvPicPr>
            <a:picLocks noChangeAspect="1"/>
          </p:cNvPicPr>
          <p:nvPr/>
        </p:nvPicPr>
        <p:blipFill>
          <a:blip r:embed="rId1"/>
          <a:srcRect l="22181" t="20972" r="34361" b="20528"/>
          <a:stretch>
            <a:fillRect/>
          </a:stretch>
        </p:blipFill>
        <p:spPr>
          <a:xfrm>
            <a:off x="7061200" y="1351280"/>
            <a:ext cx="1986915" cy="4011930"/>
          </a:xfrm>
          <a:prstGeom prst="rect">
            <a:avLst/>
          </a:prstGeom>
        </p:spPr>
      </p:pic>
      <p:pic>
        <p:nvPicPr>
          <p:cNvPr id="3" name="图片 2" descr="LFT2021 -2"/>
          <p:cNvPicPr>
            <a:picLocks noChangeAspect="1"/>
          </p:cNvPicPr>
          <p:nvPr/>
        </p:nvPicPr>
        <p:blipFill>
          <a:blip r:embed="rId2"/>
          <a:srcRect l="26278" r="30236"/>
          <a:stretch>
            <a:fillRect/>
          </a:stretch>
        </p:blipFill>
        <p:spPr>
          <a:xfrm>
            <a:off x="9304655" y="1351280"/>
            <a:ext cx="1744345" cy="40112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591254" y="2121535"/>
            <a:ext cx="840036" cy="1852295"/>
            <a:chOff x="2596693" y="356768"/>
            <a:chExt cx="418107" cy="1852295"/>
          </a:xfrm>
        </p:grpSpPr>
        <p:sp>
          <p:nvSpPr>
            <p:cNvPr id="70" name="文本框 69"/>
            <p:cNvSpPr txBox="1"/>
            <p:nvPr/>
          </p:nvSpPr>
          <p:spPr>
            <a:xfrm>
              <a:off x="2596693" y="356982"/>
              <a:ext cx="274652" cy="131064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规格选型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2816633" y="356768"/>
              <a:ext cx="198167" cy="185229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Specification selection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0"/>
            <a:ext cx="907605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12448" y="2100578"/>
            <a:ext cx="2214880" cy="2088103"/>
            <a:chOff x="7921008" y="2207258"/>
            <a:chExt cx="2214880" cy="2088103"/>
          </a:xfrm>
        </p:grpSpPr>
        <p:sp>
          <p:nvSpPr>
            <p:cNvPr id="37" name="文本框 36"/>
            <p:cNvSpPr txBox="1"/>
            <p:nvPr/>
          </p:nvSpPr>
          <p:spPr>
            <a:xfrm>
              <a:off x="7921008" y="3711796"/>
              <a:ext cx="22148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接线与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安装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05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923415" cy="758558"/>
            <a:chOff x="1469210" y="356982"/>
            <a:chExt cx="192341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706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接线与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安装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92341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Wiring and 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installation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91455" y="777875"/>
            <a:ext cx="16097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5">
                    <a:lumMod val="50000"/>
                  </a:schemeClr>
                </a:solidFill>
              </a:rPr>
              <a:t>电气接线方式</a:t>
            </a:r>
            <a:endParaRPr lang="zh-CN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图片 -2147482618" descr="接线表格"/>
          <p:cNvPicPr>
            <a:picLocks noChangeAspect="1"/>
          </p:cNvPicPr>
          <p:nvPr/>
        </p:nvPicPr>
        <p:blipFill>
          <a:blip r:embed="rId3"/>
          <a:srcRect b="56355"/>
          <a:stretch>
            <a:fillRect/>
          </a:stretch>
        </p:blipFill>
        <p:spPr>
          <a:xfrm>
            <a:off x="1786890" y="1232535"/>
            <a:ext cx="8618220" cy="52057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923415" cy="758558"/>
            <a:chOff x="1469210" y="356982"/>
            <a:chExt cx="192341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706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接线与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安装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92341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Wiring and 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installation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73530" y="14560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5">
                    <a:lumMod val="50000"/>
                  </a:schemeClr>
                </a:solidFill>
              </a:rPr>
              <a:t>安装说明</a:t>
            </a:r>
            <a:endParaRPr lang="zh-CN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图片 -2147482613" descr="中文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255" y="2044065"/>
            <a:ext cx="7604125" cy="2769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419225" y="5033645"/>
            <a:ext cx="8121015" cy="137350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80670" algn="just" defTabSz="26670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Times New Roman" panose="02020603050405020304"/>
                <a:ea typeface="宋体" panose="02010600030101010101" pitchFamily="2" charset="-122"/>
              </a:rPr>
              <a:t>注意：</a:t>
            </a:r>
            <a:endParaRPr lang="zh-CN" altLang="en-US" sz="1600" b="1">
              <a:latin typeface="Times New Roman" panose="02020603050405020304"/>
              <a:ea typeface="宋体" panose="02010600030101010101" pitchFamily="2" charset="-122"/>
            </a:endParaRPr>
          </a:p>
          <a:p>
            <a:pPr marL="0" indent="280670" algn="just" defTabSz="26670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Times New Roman" panose="02020603050405020304"/>
                <a:ea typeface="宋体" panose="02010600030101010101" pitchFamily="2" charset="-122"/>
              </a:rPr>
              <a:t>碰到变送器底部膜片会导致膜片受损，不要触碰！推荐接导线前，先安装。</a:t>
            </a:r>
            <a:endParaRPr lang="zh-CN" altLang="en-US" sz="1600" b="1">
              <a:latin typeface="Times New Roman" panose="02020603050405020304"/>
              <a:ea typeface="宋体" panose="02010600030101010101" pitchFamily="2" charset="-122"/>
            </a:endParaRPr>
          </a:p>
          <a:p>
            <a:pPr marL="0" indent="280670" algn="just" defTabSz="26670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Times New Roman" panose="02020603050405020304"/>
                <a:ea typeface="宋体" panose="02010600030101010101" pitchFamily="2" charset="-122"/>
              </a:rPr>
              <a:t>请不要过度拧紧卡箍，否则会造成一定程度的精度偏移。</a:t>
            </a:r>
            <a:endParaRPr lang="zh-CN" altLang="en-US" sz="1600" b="1">
              <a:latin typeface="Times New Roman" panose="02020603050405020304"/>
              <a:ea typeface="宋体" panose="02010600030101010101" pitchFamily="2" charset="-122"/>
            </a:endParaRPr>
          </a:p>
          <a:p>
            <a:pPr marL="0" indent="280670" algn="just" defTabSz="26670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845443" y="2100578"/>
            <a:ext cx="1808480" cy="2140808"/>
            <a:chOff x="77540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7540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产品优势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06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3738935" cy="758558"/>
            <a:chOff x="1469210" y="356982"/>
            <a:chExt cx="373893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3738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产品优势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(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与自身产品对比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)</a:t>
              </a:r>
              <a:endPara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76657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Product advantages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11" name="表格 10"/>
          <p:cNvGraphicFramePr/>
          <p:nvPr>
            <p:custDataLst>
              <p:tags r:id="rId3"/>
            </p:custDataLst>
          </p:nvPr>
        </p:nvGraphicFramePr>
        <p:xfrm>
          <a:off x="398780" y="4652645"/>
          <a:ext cx="10981690" cy="1967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900"/>
                <a:gridCol w="1125855"/>
                <a:gridCol w="2209165"/>
                <a:gridCol w="2035175"/>
                <a:gridCol w="3340100"/>
                <a:gridCol w="1547495"/>
              </a:tblGrid>
              <a:tr h="503555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型号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结构</a:t>
                      </a: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尺寸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量程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精度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温度影响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接液面</a:t>
                      </a: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抛光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T2020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sym typeface="+mn-ea"/>
                        </a:rPr>
                        <a:t>128*26.6m</a:t>
                      </a:r>
                      <a:r>
                        <a:rPr lang="en-US" altLang="zh-CN" sz="1200">
                          <a:latin typeface="+mn-ea"/>
                          <a:sym typeface="+mn-ea"/>
                        </a:rPr>
                        <a:t>m</a:t>
                      </a:r>
                      <a:endParaRPr lang="en-US" altLang="zh-CN" sz="1200">
                        <a:latin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-100kPa...0~10kPa...6MPa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1200">
                          <a:latin typeface="+mn-ea"/>
                          <a:cs typeface="+mn-ea"/>
                          <a:sym typeface="+mn-ea"/>
                        </a:rPr>
                        <a:t>±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0.5%F.S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总误差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≤1.5%F.S.@-10~70℃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(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量程＞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100kpa)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≤2.5%F.S.@0~50℃(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量程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≤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100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kpa)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不支持</a:t>
                      </a:r>
                      <a:endParaRPr lang="zh-CN" altLang="en-US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</a:tr>
              <a:tr h="503555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T2021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sym typeface="+mn-ea"/>
                        </a:rPr>
                        <a:t>130*26.5mm</a:t>
                      </a:r>
                      <a:endParaRPr lang="en-US" altLang="zh-CN" sz="1200">
                        <a:latin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-100kPa...0~20kPa...3.5MPa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1200">
                          <a:latin typeface="+mn-ea"/>
                          <a:cs typeface="+mn-ea"/>
                          <a:sym typeface="+mn-ea"/>
                        </a:rPr>
                        <a:t>±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0.25%F.S(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量程＞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100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kpa)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1200">
                          <a:latin typeface="+mn-ea"/>
                          <a:cs typeface="+mn-ea"/>
                          <a:sym typeface="+mn-ea"/>
                        </a:rPr>
                        <a:t>±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0.5%F.S(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量程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≤100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kpa)</a:t>
                      </a:r>
                      <a:endParaRPr lang="en-US" altLang="zh-CN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精度偏移≤±0.2%</a:t>
                      </a:r>
                      <a:r>
                        <a:rPr lang="en-US" altLang="zh-CN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F.S./10℃@-20~85℃（</a:t>
                      </a:r>
                      <a:r>
                        <a:rPr lang="zh-CN" altLang="en-US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量程≤100</a:t>
                      </a:r>
                      <a:r>
                        <a:rPr lang="en-US" altLang="zh-CN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kPa</a:t>
                      </a:r>
                      <a:r>
                        <a:rPr lang="zh-CN" altLang="en-US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时，≤±0.3%</a:t>
                      </a:r>
                      <a:r>
                        <a:rPr lang="en-US" altLang="zh-CN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F.S./10℃）</a:t>
                      </a:r>
                      <a:endParaRPr lang="en-US" altLang="zh-CN" sz="120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Ra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ea"/>
                        </a:rPr>
                        <a:t>≤0.8</a:t>
                      </a:r>
                      <a:endParaRPr lang="en-US" sz="120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</a:tr>
              <a:tr h="503555">
                <a:tc gridSpan="6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      LFT2021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金属外壳全焊接，内部整体灌封保护，航空插头出线式防护等级可达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IP67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。内置数字化温度精度补偿，在严酷的环境温度条件下，保持高精度表现。接液面支持电解抛光处理，在食品、医药卫生等行业拥有更宽广的应用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场景。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666240" y="1232535"/>
            <a:ext cx="11404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accent5">
                    <a:lumMod val="50000"/>
                  </a:schemeClr>
                </a:solidFill>
              </a:rPr>
              <a:t>LFT2020</a:t>
            </a:r>
            <a:endParaRPr lang="en-US" altLang="zh-CN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34710" y="1232535"/>
            <a:ext cx="11093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accent5">
                    <a:lumMod val="50000"/>
                  </a:schemeClr>
                </a:solidFill>
              </a:rPr>
              <a:t>LFT2021</a:t>
            </a:r>
            <a:endParaRPr lang="en-US" altLang="zh-CN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450" y="1924050"/>
            <a:ext cx="1153795" cy="1949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570" y="1602105"/>
            <a:ext cx="2720975" cy="24872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0095" y="590550"/>
            <a:ext cx="4492625" cy="4062730"/>
          </a:xfrm>
          <a:prstGeom prst="rect">
            <a:avLst/>
          </a:prstGeom>
        </p:spPr>
      </p:pic>
      <p:pic>
        <p:nvPicPr>
          <p:cNvPr id="5" name="图片 4" descr="LFT2021 -1"/>
          <p:cNvPicPr>
            <a:picLocks noChangeAspect="1"/>
          </p:cNvPicPr>
          <p:nvPr/>
        </p:nvPicPr>
        <p:blipFill>
          <a:blip r:embed="rId7"/>
          <a:srcRect l="22181" t="20972" r="34361" b="20528"/>
          <a:stretch>
            <a:fillRect/>
          </a:stretch>
        </p:blipFill>
        <p:spPr>
          <a:xfrm>
            <a:off x="6097905" y="1924050"/>
            <a:ext cx="1012190" cy="20459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904907" y="-289"/>
            <a:ext cx="6026095" cy="460743"/>
            <a:chOff x="1469265" y="356982"/>
            <a:chExt cx="6026095" cy="460743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4450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产品优势（与其他品牌的对比）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5679260" y="511020"/>
              <a:ext cx="181610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Product advantages 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11" name="表格 10"/>
          <p:cNvGraphicFramePr/>
          <p:nvPr>
            <p:custDataLst>
              <p:tags r:id="rId3"/>
            </p:custDataLst>
          </p:nvPr>
        </p:nvGraphicFramePr>
        <p:xfrm>
          <a:off x="1623060" y="511810"/>
          <a:ext cx="10127615" cy="6249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840"/>
                <a:gridCol w="662305"/>
                <a:gridCol w="1884045"/>
                <a:gridCol w="696595"/>
                <a:gridCol w="1826260"/>
                <a:gridCol w="696595"/>
                <a:gridCol w="1647825"/>
                <a:gridCol w="1581150"/>
              </a:tblGrid>
              <a:tr h="306705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品牌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 gridSpan="6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具体</a:t>
                      </a: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描述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小结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</a:tr>
              <a:tr h="62230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福建上润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量程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-0.1MPa~0kPa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~10kPa…3MPa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精度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0.5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级，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0.2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级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可选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输出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4-20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mA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rowSpan="8">
                  <a:txBody>
                    <a:bodyPr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LFT2021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最高可选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IP67，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内部凝胶完全灌封，防水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性能好；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一体平膜结构，接液面抛光等级可达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Ra＜0.8，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符合卫生行业相关标准要求，适用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CIP/SIP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过程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；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采用高精度高过载能力的充油扩散硅芯体，性能稳定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。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</a:tr>
              <a:tr h="622300">
                <a:tc vMerge="1">
                  <a:tcPr/>
                </a:tc>
                <a:tc gridSpan="6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不带散热片就有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150mm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的总高度，最高仅支持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IP65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的防护等级。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LFT2021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带三片散热仅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130mm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高度，更能适配小空间工况，最高可选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IP67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，更能耐受潮湿环境与外部水洗。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vMerge="1">
                  <a:tcPr/>
                </a:tc>
              </a:tr>
              <a:tr h="621665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sz="1800" dirty="0">
                          <a:solidFill>
                            <a:schemeClr val="tx1"/>
                          </a:solidFill>
                          <a:latin typeface="汉仪君黑-45简" panose="020B0604020202020204" charset="-122"/>
                          <a:ea typeface="汉仪君黑-45简" panose="020B0604020202020204" charset="-122"/>
                          <a:cs typeface="+mn-ea"/>
                          <a:sym typeface="+mn-lt"/>
                        </a:rPr>
                        <a:t>北京力诺天晟</a:t>
                      </a:r>
                      <a:endParaRPr lang="zh-CN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量程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-100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kPa~0kPa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~10kPa…2.5MPa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精度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0.5%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0.25%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1%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（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微量程）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输出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4-20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mA,0-10V RS485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vMerge="1">
                  <a:tcPr/>
                </a:tc>
              </a:tr>
              <a:tr h="622300">
                <a:tc vMerge="1">
                  <a:tcPr/>
                </a:tc>
                <a:tc gridSpan="6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最高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IP66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的防护等级，能耐受常规冲洗，但无法有效阻止水汽渗入；接液面抛光等级不足，存在卫生合规隐患。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LFT2021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最高可选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IP67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，内部凝胶完全灌封，大大降低冷凝水危害。接液面抛光等级可达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Ra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＜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0.8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，符合卫生行业相关标准要求。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vMerge="1">
                  <a:tcPr/>
                </a:tc>
              </a:tr>
              <a:tr h="5791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汉仪君黑-45简" panose="020B0604020202020204" charset="-122"/>
                          <a:ea typeface="汉仪君黑-45简" panose="020B0604020202020204" charset="-122"/>
                          <a:cs typeface="+mn-ea"/>
                          <a:sym typeface="+mn-lt"/>
                        </a:rPr>
                        <a:t>易福门</a:t>
                      </a: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汉仪君黑-45简" panose="020B0604020202020204" charset="-122"/>
                          <a:ea typeface="汉仪君黑-45简" panose="020B0604020202020204" charset="-122"/>
                          <a:cs typeface="+mn-ea"/>
                          <a:sym typeface="+mn-lt"/>
                        </a:rPr>
                        <a:t>IFM</a:t>
                      </a:r>
                      <a:endParaRPr lang="en-US" altLang="zh-CN" sz="1800" b="0" dirty="0">
                        <a:solidFill>
                          <a:schemeClr val="tx1"/>
                        </a:solidFill>
                        <a:latin typeface="汉仪君黑-45简" panose="020B0604020202020204" charset="-122"/>
                        <a:ea typeface="汉仪君黑-45简" panose="020B0604020202020204" charset="-122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量程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-1B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ar...-1.25kPa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~25kPa...4MPa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精度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0.2%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输出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4-20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mA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vMerge="1">
                  <a:tcPr/>
                </a:tc>
              </a:tr>
              <a:tr h="579120">
                <a:tc vMerge="1">
                  <a:tcPr/>
                </a:tc>
                <a:tc gridSpan="6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采用陶瓷压力传感器，虽然没有压力介质泄露污染风险，但是芯体密封处存在缝隙，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有工质残留与病菌滋生风险。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LFT2021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采用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316L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一体平膜结构，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适用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CIP/SIP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过程。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vMerge="1">
                  <a:tcPr/>
                </a:tc>
              </a:tr>
              <a:tr h="597535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汉仪君黑-45简" panose="020B0604020202020204" charset="-122"/>
                          <a:ea typeface="汉仪君黑-45简" panose="020B0604020202020204" charset="-122"/>
                          <a:cs typeface="+mn-ea"/>
                          <a:sym typeface="+mn-lt"/>
                        </a:rPr>
                        <a:t>朗博</a:t>
                      </a:r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汉仪君黑-45简" panose="020B0604020202020204" charset="-122"/>
                          <a:ea typeface="汉仪君黑-45简" panose="020B0604020202020204" charset="-122"/>
                          <a:cs typeface="+mn-ea"/>
                          <a:sym typeface="+mn-lt"/>
                        </a:rPr>
                        <a:t>LABOM</a:t>
                      </a:r>
                      <a:endParaRPr lang="en-US" altLang="zh-CN" sz="1800" b="0" dirty="0">
                        <a:solidFill>
                          <a:schemeClr val="tx1"/>
                        </a:solidFill>
                        <a:latin typeface="汉仪君黑-45简" panose="020B0604020202020204" charset="-122"/>
                        <a:ea typeface="汉仪君黑-45简" panose="020B0604020202020204" charset="-122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量程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-100kPa…0kPa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~60kPa…4MPa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精度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0.3%,0.5%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输出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4-20mA,0-10V,0-20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mA</a:t>
                      </a:r>
                      <a:endParaRPr lang="en-US" altLang="zh-CN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vMerge="1">
                  <a:tcPr/>
                </a:tc>
              </a:tr>
              <a:tr h="719455">
                <a:tc vMerge="1">
                  <a:tcPr/>
                </a:tc>
                <a:tc gridSpan="6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双隔膜结构能够带来更好的温度适应性与耐用性；然而对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10psi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以下微压不敏感，精度严重不足。</a:t>
                      </a:r>
                      <a:r>
                        <a:rPr lang="en-US" altLang="zh-CN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LFT2021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采用高精度的一次充油硅芯体，能够胜任微压</a:t>
                      </a:r>
                      <a:r>
                        <a:rPr lang="zh-CN" altLang="en-US" sz="1600">
                          <a:latin typeface="汉仪君黑-45简" panose="020B0604020202020204" charset="-122"/>
                          <a:ea typeface="汉仪君黑-45简" panose="020B0604020202020204" charset="-122"/>
                          <a:sym typeface="+mn-ea"/>
                        </a:rPr>
                        <a:t>测量。</a:t>
                      </a:r>
                      <a:endParaRPr lang="zh-CN" altLang="en-US" sz="1600">
                        <a:latin typeface="汉仪君黑-45简" panose="020B0604020202020204" charset="-122"/>
                        <a:ea typeface="汉仪君黑-45简" panose="020B0604020202020204" charset="-122"/>
                        <a:sym typeface="+mn-ea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vMerge="1">
                  <a:tcPr/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158240"/>
            <a:ext cx="690880" cy="13944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52000" y="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50" y="2638425"/>
            <a:ext cx="590550" cy="12179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890" y="4113530"/>
            <a:ext cx="1360170" cy="10318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150" y="5478780"/>
            <a:ext cx="704850" cy="120967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>
            <p:custDataLst>
              <p:tags r:id="rId1"/>
            </p:custDataLst>
          </p:nvPr>
        </p:nvSpPr>
        <p:spPr>
          <a:xfrm>
            <a:off x="6770370" y="462280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1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4" name="文本框 3">
            <a:hlinkClick r:id="" action="ppaction://noaction"/>
          </p:cNvPr>
          <p:cNvSpPr txBox="1"/>
          <p:nvPr>
            <p:custDataLst>
              <p:tags r:id="rId2"/>
            </p:custDataLst>
          </p:nvPr>
        </p:nvSpPr>
        <p:spPr>
          <a:xfrm>
            <a:off x="7847205" y="587224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产品特点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hlinkClick r:id="" action="ppaction://noaction"/>
          </p:cNvPr>
          <p:cNvSpPr txBox="1"/>
          <p:nvPr>
            <p:custDataLst>
              <p:tags r:id="rId3"/>
            </p:custDataLst>
          </p:nvPr>
        </p:nvSpPr>
        <p:spPr>
          <a:xfrm>
            <a:off x="7870700" y="152409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外形尺寸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文本框 11">
            <a:hlinkClick r:id="" action="ppaction://noaction"/>
          </p:cNvPr>
          <p:cNvSpPr txBox="1"/>
          <p:nvPr>
            <p:custDataLst>
              <p:tags r:id="rId4"/>
            </p:custDataLst>
          </p:nvPr>
        </p:nvSpPr>
        <p:spPr>
          <a:xfrm>
            <a:off x="7870700" y="248826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技术参数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62" name="组合 61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63" name="矩形 62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" name="矩形 70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 flipH="1">
            <a:off x="-2460231" y="-1567815"/>
            <a:ext cx="8472512" cy="10002723"/>
            <a:chOff x="5685448" y="-1569720"/>
            <a:chExt cx="8472512" cy="10002723"/>
          </a:xfrm>
        </p:grpSpPr>
        <p:sp>
          <p:nvSpPr>
            <p:cNvPr id="32" name="矩形: 圆角 31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5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矩形: 圆角 36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矩形: 圆角 38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矩形: 圆角 40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2" name="矩形: 圆角 41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矩形 45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8" name="文本框 47"/>
          <p:cNvSpPr txBox="1"/>
          <p:nvPr/>
        </p:nvSpPr>
        <p:spPr>
          <a:xfrm>
            <a:off x="3326130" y="4173855"/>
            <a:ext cx="1313180" cy="769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目录</a:t>
            </a:r>
            <a:endParaRPr lang="zh-CN" altLang="en-US" sz="4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280795" y="3265170"/>
            <a:ext cx="3408045" cy="923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>
                <a:solidFill>
                  <a:srgbClr val="B30D19"/>
                </a:solidFill>
                <a:cs typeface="+mn-ea"/>
                <a:sym typeface="+mn-lt"/>
              </a:rPr>
              <a:t>CONTENT</a:t>
            </a:r>
            <a:endParaRPr lang="zh-CN" altLang="en-US" sz="5400" b="1" dirty="0">
              <a:solidFill>
                <a:srgbClr val="B30D19"/>
              </a:solidFill>
              <a:cs typeface="+mn-ea"/>
              <a:sym typeface="+mn-lt"/>
            </a:endParaRPr>
          </a:p>
        </p:txBody>
      </p:sp>
      <p:sp>
        <p:nvSpPr>
          <p:cNvPr id="5" name="文本框 4">
            <a:hlinkClick r:id="" action="ppaction://noaction"/>
          </p:cNvPr>
          <p:cNvSpPr txBox="1"/>
          <p:nvPr>
            <p:custDataLst>
              <p:tags r:id="rId6"/>
            </p:custDataLst>
          </p:nvPr>
        </p:nvSpPr>
        <p:spPr>
          <a:xfrm>
            <a:off x="7894195" y="343138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规格选型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hlinkClick r:id="" action="ppaction://noaction"/>
          </p:cNvPr>
          <p:cNvSpPr txBox="1"/>
          <p:nvPr>
            <p:custDataLst>
              <p:tags r:id="rId7"/>
            </p:custDataLst>
          </p:nvPr>
        </p:nvSpPr>
        <p:spPr>
          <a:xfrm>
            <a:off x="7938645" y="5338929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产品优劣势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6770370" y="1398905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2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9"/>
            </p:custDataLst>
          </p:nvPr>
        </p:nvSpPr>
        <p:spPr>
          <a:xfrm>
            <a:off x="6770370" y="2357120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3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4" name="椭圆 13"/>
          <p:cNvSpPr/>
          <p:nvPr>
            <p:custDataLst>
              <p:tags r:id="rId10"/>
            </p:custDataLst>
          </p:nvPr>
        </p:nvSpPr>
        <p:spPr>
          <a:xfrm>
            <a:off x="6770370" y="3315335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4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6770370" y="4251960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5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12"/>
            </p:custDataLst>
          </p:nvPr>
        </p:nvSpPr>
        <p:spPr>
          <a:xfrm>
            <a:off x="6770370" y="5188585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6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7" name="文本框 16">
            <a:hlinkClick r:id="" action="ppaction://noaction"/>
          </p:cNvPr>
          <p:cNvSpPr txBox="1"/>
          <p:nvPr>
            <p:custDataLst>
              <p:tags r:id="rId13"/>
            </p:custDataLst>
          </p:nvPr>
        </p:nvSpPr>
        <p:spPr>
          <a:xfrm>
            <a:off x="7798310" y="4385159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接线与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安装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125478" y="2100578"/>
            <a:ext cx="1808480" cy="2140808"/>
            <a:chOff x="8034038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8034038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产品特点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01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489075" cy="758558"/>
            <a:chOff x="1469210" y="356982"/>
            <a:chExt cx="148907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产品特点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48907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Product features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06525" y="2014220"/>
            <a:ext cx="9378950" cy="30803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■采用高精度高过载能力的充油扩散硅芯体，性能稳定。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■内置基于</a:t>
            </a:r>
            <a:r>
              <a:rPr lang="en-US" altLang="zh-CN"/>
              <a:t>ASIC</a:t>
            </a:r>
            <a:r>
              <a:rPr lang="zh-CN" altLang="en-US"/>
              <a:t>技术的温度补偿；隔膜结构，自带散热片，完全适用150℃过程温度。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■采用一体焊接式3</a:t>
            </a:r>
            <a:r>
              <a:rPr lang="en-US" altLang="zh-CN"/>
              <a:t>I6L</a:t>
            </a:r>
            <a:r>
              <a:rPr lang="zh-CN" altLang="en-US"/>
              <a:t>不锈钢膜片，接液部分支持</a:t>
            </a:r>
            <a:r>
              <a:rPr lang="en-US" altLang="zh-CN"/>
              <a:t>Ra≤0.8μm</a:t>
            </a:r>
            <a:r>
              <a:rPr lang="zh-CN" altLang="en-US"/>
              <a:t>电抛光处理，适合</a:t>
            </a:r>
            <a:r>
              <a:rPr lang="en-US" altLang="zh-CN"/>
              <a:t>CIP/SIP</a:t>
            </a:r>
            <a:r>
              <a:rPr lang="zh-CN" altLang="en-US"/>
              <a:t>过程。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■过程连接符合食品、卫生行业国际标准，完整平膜，拥有突出的抗堵塞，抗结垢性能。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■一体化焊接外壳，最高</a:t>
            </a:r>
            <a:r>
              <a:rPr lang="en-US" altLang="zh-CN"/>
              <a:t>IP67</a:t>
            </a:r>
            <a:r>
              <a:rPr lang="zh-CN" altLang="en-US"/>
              <a:t>防护等级，足够耐受外部喷淋清洗和高湿度环境。</a:t>
            </a:r>
            <a:endParaRPr lang="zh-CN" altLang="en-US"/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48643" y="2100578"/>
            <a:ext cx="1808480" cy="2140808"/>
            <a:chOff x="79572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9572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外形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尺寸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02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784985" cy="758558"/>
            <a:chOff x="1469210" y="356982"/>
            <a:chExt cx="178498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外观尺寸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78498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External dimensions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ound2Diag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73530" y="6057900"/>
            <a:ext cx="211582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单位：毫米</a:t>
            </a:r>
            <a:r>
              <a:rPr lang="en-US" altLang="zh-CN" sz="1400"/>
              <a:t>mm</a:t>
            </a:r>
            <a:endParaRPr lang="en-US" altLang="zh-CN" sz="1400"/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315" y="1284605"/>
            <a:ext cx="5126990" cy="4631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LFT2021 -1"/>
          <p:cNvPicPr>
            <a:picLocks noChangeAspect="1"/>
          </p:cNvPicPr>
          <p:nvPr/>
        </p:nvPicPr>
        <p:blipFill>
          <a:blip r:embed="rId4"/>
          <a:srcRect l="22181" t="20972" r="34361" b="20528"/>
          <a:stretch>
            <a:fillRect/>
          </a:stretch>
        </p:blipFill>
        <p:spPr>
          <a:xfrm>
            <a:off x="7143115" y="1729740"/>
            <a:ext cx="1986915" cy="4011930"/>
          </a:xfrm>
          <a:prstGeom prst="rect">
            <a:avLst/>
          </a:prstGeom>
        </p:spPr>
      </p:pic>
      <p:pic>
        <p:nvPicPr>
          <p:cNvPr id="6" name="图片 5" descr="LFT2021 -2"/>
          <p:cNvPicPr>
            <a:picLocks noChangeAspect="1"/>
          </p:cNvPicPr>
          <p:nvPr/>
        </p:nvPicPr>
        <p:blipFill>
          <a:blip r:embed="rId5"/>
          <a:srcRect l="26278" r="30236"/>
          <a:stretch>
            <a:fillRect/>
          </a:stretch>
        </p:blipFill>
        <p:spPr>
          <a:xfrm>
            <a:off x="9241790" y="1791335"/>
            <a:ext cx="1744345" cy="401129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48643" y="2100578"/>
            <a:ext cx="1808480" cy="2140808"/>
            <a:chOff x="79572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9572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技术参数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03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569185" y="1586944"/>
            <a:ext cx="766707" cy="1745615"/>
            <a:chOff x="1959168" y="3655"/>
            <a:chExt cx="766707" cy="1745615"/>
          </a:xfrm>
        </p:grpSpPr>
        <p:sp>
          <p:nvSpPr>
            <p:cNvPr id="70" name="文本框 69"/>
            <p:cNvSpPr txBox="1"/>
            <p:nvPr/>
          </p:nvSpPr>
          <p:spPr>
            <a:xfrm rot="16200000">
              <a:off x="1488315" y="81799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技术参数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 rot="16200000">
              <a:off x="1699715" y="723110"/>
              <a:ext cx="174561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technical parameter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630" y="0"/>
            <a:ext cx="781939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1790" y="270510"/>
            <a:ext cx="2540000" cy="7683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5131A"/>
                </a:solidFill>
                <a:latin typeface="方正超粗黑简体" panose="03000509000000000000" charset="-122"/>
                <a:ea typeface="方正超粗黑简体" panose="03000509000000000000" charset="-122"/>
              </a:rPr>
              <a:t>LEFOO</a:t>
            </a:r>
            <a:endParaRPr lang="en-US" altLang="zh-CN" sz="4400">
              <a:solidFill>
                <a:srgbClr val="C5131A"/>
              </a:solidFill>
              <a:latin typeface="方正超粗黑简体" panose="03000509000000000000" charset="-122"/>
              <a:ea typeface="方正超粗黑简体" panose="03000509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48643" y="2100578"/>
            <a:ext cx="1808480" cy="2140808"/>
            <a:chOff x="79572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9572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规格选型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04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4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5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6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7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8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9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1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2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3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4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5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76.xml><?xml version="1.0" encoding="utf-8"?>
<p:tagLst xmlns:p="http://schemas.openxmlformats.org/presentationml/2006/main">
  <p:tag name="KSO_WM_UNIT_FLASH_PICTURE_TYPE" val="0"/>
</p:tagLst>
</file>

<file path=ppt/tags/tag77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78.xml><?xml version="1.0" encoding="utf-8"?>
<p:tagLst xmlns:p="http://schemas.openxmlformats.org/presentationml/2006/main">
  <p:tag name="KSO_WM_UNIT_FLASH_PICTURE_TYPE" val="0"/>
</p:tagLst>
</file>

<file path=ppt/tags/tag79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FLASH_PICTURE_TYPE" val="0"/>
</p:tagLst>
</file>

<file path=ppt/tags/tag81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2.xml><?xml version="1.0" encoding="utf-8"?>
<p:tagLst xmlns:p="http://schemas.openxmlformats.org/presentationml/2006/main">
  <p:tag name="KSO_WM_UNIT_FLASH_PICTURE_TYPE" val="0"/>
</p:tagLst>
</file>

<file path=ppt/tags/tag83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4.xml><?xml version="1.0" encoding="utf-8"?>
<p:tagLst xmlns:p="http://schemas.openxmlformats.org/presentationml/2006/main">
  <p:tag name="KSO_WM_UNIT_FLASH_PICTURE_TYPE" val="0"/>
</p:tagLst>
</file>

<file path=ppt/tags/tag85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6.xml><?xml version="1.0" encoding="utf-8"?>
<p:tagLst xmlns:p="http://schemas.openxmlformats.org/presentationml/2006/main">
  <p:tag name="KSO_WM_UNIT_FLASH_PICTURE_TYPE" val="0"/>
</p:tagLst>
</file>

<file path=ppt/tags/tag87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8.xml><?xml version="1.0" encoding="utf-8"?>
<p:tagLst xmlns:p="http://schemas.openxmlformats.org/presentationml/2006/main">
  <p:tag name="KSO_WM_UNIT_TABLE_BEAUTIFY" val="smartTable{d55e6cdb-36d3-4831-898d-ffd12cae99f4}"/>
  <p:tag name="TABLE_ENDDRAG_ORIGIN_RECT" val="864*165"/>
  <p:tag name="TABLE_ENDDRAG_RECT" val="31*366*864*165"/>
</p:tagLst>
</file>

<file path=ppt/tags/tag89.xml><?xml version="1.0" encoding="utf-8"?>
<p:tagLst xmlns:p="http://schemas.openxmlformats.org/presentationml/2006/main">
  <p:tag name="KSO_WM_UNIT_FLASH_PICTURE_TYPE" val="0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91.xml><?xml version="1.0" encoding="utf-8"?>
<p:tagLst xmlns:p="http://schemas.openxmlformats.org/presentationml/2006/main">
  <p:tag name="KSO_WM_UNIT_TABLE_BEAUTIFY" val="smartTable{1cddb564-b03b-4b5f-98ed-d74aeab95eb5}"/>
  <p:tag name="TABLE_ENDDRAG_ORIGIN_RECT" val="797*438"/>
  <p:tag name="TABLE_ENDDRAG_RECT" val="127*81*797*438"/>
</p:tagLst>
</file>

<file path=ppt/tags/tag92.xml><?xml version="1.0" encoding="utf-8"?>
<p:tagLst xmlns:p="http://schemas.openxmlformats.org/presentationml/2006/main">
  <p:tag name="KSO_WM_UNIT_FLASH_PICTURE_TYPE" val="0"/>
</p:tagLst>
</file>

<file path=ppt/tags/tag93.xml><?xml version="1.0" encoding="utf-8"?>
<p:tagLst xmlns:p="http://schemas.openxmlformats.org/presentationml/2006/main">
  <p:tag name="COMMONDATA" val="eyJoZGlkIjoiZDUwNTMzODk5OWQxN2MxYmRkNDE4MmY0OTEzOTJjNTg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lang="zh-CN" altLang="en-US" sz="2400" dirty="0">
            <a:solidFill>
              <a:schemeClr val="tx1">
                <a:lumMod val="85000"/>
                <a:lumOff val="15000"/>
              </a:schemeClr>
            </a:solidFill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4975</Words>
  <Application>WPS 演示</Application>
  <PresentationFormat>宽屏</PresentationFormat>
  <Paragraphs>378</Paragraphs>
  <Slides>16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方正超粗黑简体</vt:lpstr>
      <vt:lpstr>黑体</vt:lpstr>
      <vt:lpstr>Times New Roman</vt:lpstr>
      <vt:lpstr>汉仪君黑-45简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朝夕</cp:lastModifiedBy>
  <cp:revision>240</cp:revision>
  <dcterms:created xsi:type="dcterms:W3CDTF">2019-06-19T02:08:00Z</dcterms:created>
  <dcterms:modified xsi:type="dcterms:W3CDTF">2026-08-15T03:35:02Z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89D2734C1B7841EBB9222B935456B1B7_13</vt:lpwstr>
  </property>
</Properties>
</file>