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1" r:id="rId8"/>
    <p:sldId id="262" r:id="rId9"/>
    <p:sldId id="263" r:id="rId10"/>
    <p:sldId id="266" r:id="rId11"/>
    <p:sldId id="264" r:id="rId12"/>
    <p:sldId id="267" r:id="rId13"/>
    <p:sldId id="272" r:id="rId14"/>
    <p:sldId id="281" r:id="rId15"/>
    <p:sldId id="265" r:id="rId16"/>
    <p:sldId id="284" r:id="rId17"/>
    <p:sldId id="286" r:id="rId18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710" y="67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2" Type="http://schemas.openxmlformats.org/officeDocument/2006/relationships/tags" Target="tags/tag95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86.xml"/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tags" Target="../tags/tag8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88.xml"/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tags" Target="../tags/tag8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" Type="http://schemas.openxmlformats.org/officeDocument/2006/relationships/image" Target="../media/image4.png"/><Relationship Id="rId1" Type="http://schemas.openxmlformats.org/officeDocument/2006/relationships/tags" Target="../tags/tag89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image" Target="../media/image4.png"/><Relationship Id="rId2" Type="http://schemas.openxmlformats.org/officeDocument/2006/relationships/tags" Target="../tags/tag92.xml"/><Relationship Id="rId1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image" Target="../media/image3.png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74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tags" Target="../tags/tag6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76.xml"/><Relationship Id="rId3" Type="http://schemas.openxmlformats.org/officeDocument/2006/relationships/image" Target="../media/image4.png"/><Relationship Id="rId2" Type="http://schemas.openxmlformats.org/officeDocument/2006/relationships/tags" Target="../tags/tag75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81.xml"/><Relationship Id="rId8" Type="http://schemas.openxmlformats.org/officeDocument/2006/relationships/tags" Target="../tags/tag80.xml"/><Relationship Id="rId7" Type="http://schemas.openxmlformats.org/officeDocument/2006/relationships/image" Target="../media/image6.png"/><Relationship Id="rId6" Type="http://schemas.openxmlformats.org/officeDocument/2006/relationships/tags" Target="../tags/tag79.xml"/><Relationship Id="rId5" Type="http://schemas.openxmlformats.org/officeDocument/2006/relationships/image" Target="../media/image5.png"/><Relationship Id="rId4" Type="http://schemas.openxmlformats.org/officeDocument/2006/relationships/tags" Target="../tags/tag78.xml"/><Relationship Id="rId3" Type="http://schemas.openxmlformats.org/officeDocument/2006/relationships/image" Target="../media/image4.png"/><Relationship Id="rId2" Type="http://schemas.openxmlformats.org/officeDocument/2006/relationships/tags" Target="../tags/tag77.xml"/><Relationship Id="rId13" Type="http://schemas.openxmlformats.org/officeDocument/2006/relationships/notesSlide" Target="../notesSlides/notesSlide3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82.xml"/><Relationship Id="rId10" Type="http://schemas.openxmlformats.org/officeDocument/2006/relationships/image" Target="../media/image7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84.xml"/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tags" Target="../tags/tag8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4020" y="1043305"/>
            <a:ext cx="4838700" cy="4572000"/>
          </a:xfrm>
          <a:prstGeom prst="rect">
            <a:avLst/>
          </a:prstGeom>
        </p:spPr>
      </p:pic>
      <p:grpSp>
        <p:nvGrpSpPr>
          <p:cNvPr id="74" name="组合 73"/>
          <p:cNvGrpSpPr/>
          <p:nvPr/>
        </p:nvGrpSpPr>
        <p:grpSpPr>
          <a:xfrm>
            <a:off x="1044099" y="4692113"/>
            <a:ext cx="1453481" cy="482463"/>
            <a:chOff x="5646962" y="4937787"/>
            <a:chExt cx="1453481" cy="482463"/>
          </a:xfrm>
          <a:solidFill>
            <a:srgbClr val="EC9E27"/>
          </a:solidFill>
        </p:grpSpPr>
        <p:sp>
          <p:nvSpPr>
            <p:cNvPr id="80" name="任意多边形: 形状 12"/>
            <p:cNvSpPr/>
            <p:nvPr/>
          </p:nvSpPr>
          <p:spPr>
            <a:xfrm flipH="1" flipV="1">
              <a:off x="5646962" y="4937787"/>
              <a:ext cx="1453481" cy="482463"/>
            </a:xfrm>
            <a:prstGeom prst="roundRect">
              <a:avLst>
                <a:gd name="adj" fmla="val 50000"/>
              </a:avLst>
            </a:prstGeom>
            <a:solidFill>
              <a:srgbClr val="B30D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81" name="文本框 80"/>
            <p:cNvSpPr txBox="1"/>
            <p:nvPr/>
          </p:nvSpPr>
          <p:spPr>
            <a:xfrm>
              <a:off x="5901264" y="4978963"/>
              <a:ext cx="944880" cy="3987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chemeClr val="bg1"/>
                  </a:solidFill>
                  <a:cs typeface="+mn-ea"/>
                  <a:sym typeface="+mn-lt"/>
                </a:rPr>
                <a:t>技术部</a:t>
              </a:r>
              <a:endParaRPr lang="zh-CN" altLang="en-US" sz="20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897069" y="1808127"/>
            <a:ext cx="5907897" cy="2613906"/>
            <a:chOff x="698842" y="2061421"/>
            <a:chExt cx="5907897" cy="2613906"/>
          </a:xfrm>
        </p:grpSpPr>
        <p:sp>
          <p:nvSpPr>
            <p:cNvPr id="76" name="文本框 75"/>
            <p:cNvSpPr txBox="1"/>
            <p:nvPr/>
          </p:nvSpPr>
          <p:spPr>
            <a:xfrm>
              <a:off x="820619" y="3012533"/>
              <a:ext cx="48564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温度传感器（</a:t>
              </a:r>
              <a:r>
                <a:rPr lang="en-US" altLang="zh-CN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LFW22</a:t>
              </a:r>
              <a:r>
                <a:rPr lang="zh-CN" alt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）</a:t>
              </a:r>
              <a:endParaRPr lang="zh-CN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7" name="文本框 76"/>
            <p:cNvSpPr txBox="1"/>
            <p:nvPr/>
          </p:nvSpPr>
          <p:spPr>
            <a:xfrm>
              <a:off x="698842" y="2061421"/>
              <a:ext cx="2837180" cy="922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>
                  <a:solidFill>
                    <a:srgbClr val="B30D19"/>
                  </a:solidFill>
                  <a:cs typeface="+mn-ea"/>
                  <a:sym typeface="+mn-lt"/>
                </a:rPr>
                <a:t>LEFOO</a:t>
              </a:r>
              <a:endParaRPr lang="en-US" sz="5400" b="1" dirty="0">
                <a:solidFill>
                  <a:srgbClr val="B30D19"/>
                </a:solidFill>
                <a:cs typeface="+mn-ea"/>
                <a:sym typeface="+mn-lt"/>
              </a:endParaRPr>
            </a:p>
          </p:txBody>
        </p:sp>
        <p:sp>
          <p:nvSpPr>
            <p:cNvPr id="78" name="文本框 77"/>
            <p:cNvSpPr txBox="1"/>
            <p:nvPr/>
          </p:nvSpPr>
          <p:spPr>
            <a:xfrm>
              <a:off x="820619" y="3739019"/>
              <a:ext cx="3738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lang="en-US" altLang="zh-CN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——</a:t>
              </a: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浙江力夫传感技术有限公司</a:t>
              </a:r>
              <a:endPara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820619" y="4091762"/>
              <a:ext cx="578612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Brief introduction of temperature and humidity series products</a:t>
              </a:r>
              <a:endPara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  <a:p>
              <a:pPr algn="l"/>
              <a:endPara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26" name="矩形: 圆角 25"/>
          <p:cNvSpPr/>
          <p:nvPr/>
        </p:nvSpPr>
        <p:spPr>
          <a:xfrm rot="18894693">
            <a:off x="9376410" y="5746750"/>
            <a:ext cx="3414395" cy="526415"/>
          </a:xfrm>
          <a:prstGeom prst="roundRect">
            <a:avLst>
              <a:gd name="adj" fmla="val 50000"/>
            </a:avLst>
          </a:prstGeom>
          <a:solidFill>
            <a:schemeClr val="bg1">
              <a:alpha val="1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795" y="1892300"/>
            <a:ext cx="3011170" cy="629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组合 68"/>
          <p:cNvGrpSpPr/>
          <p:nvPr/>
        </p:nvGrpSpPr>
        <p:grpSpPr>
          <a:xfrm>
            <a:off x="1573382" y="280381"/>
            <a:ext cx="1943735" cy="758558"/>
            <a:chOff x="1469210" y="356982"/>
            <a:chExt cx="1943735" cy="758558"/>
          </a:xfrm>
        </p:grpSpPr>
        <p:sp>
          <p:nvSpPr>
            <p:cNvPr id="70" name="文本框 69"/>
            <p:cNvSpPr txBox="1"/>
            <p:nvPr/>
          </p:nvSpPr>
          <p:spPr>
            <a:xfrm>
              <a:off x="1469265" y="356982"/>
              <a:ext cx="14020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规格选型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1469210" y="808835"/>
              <a:ext cx="1943735" cy="306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Specification selection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pic>
        <p:nvPicPr>
          <p:cNvPr id="53" name="图片 52" descr="1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595" y="185420"/>
            <a:ext cx="4780280" cy="648652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 flipH="1">
            <a:off x="-2376512" y="-1569720"/>
            <a:ext cx="8472512" cy="10002723"/>
            <a:chOff x="5685448" y="-1569720"/>
            <a:chExt cx="8472512" cy="10002723"/>
          </a:xfrm>
        </p:grpSpPr>
        <p:sp>
          <p:nvSpPr>
            <p:cNvPr id="15" name="矩形 14"/>
            <p:cNvSpPr/>
            <p:nvPr/>
          </p:nvSpPr>
          <p:spPr>
            <a:xfrm>
              <a:off x="7696200" y="-1569720"/>
              <a:ext cx="6461760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5685448" y="6867720"/>
              <a:ext cx="8472512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矩形 16"/>
          <p:cNvSpPr/>
          <p:nvPr/>
        </p:nvSpPr>
        <p:spPr>
          <a:xfrm rot="5400000" flipH="1">
            <a:off x="-5230423" y="2663608"/>
            <a:ext cx="8472512" cy="198832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>
          <a:xfrm flipH="1">
            <a:off x="-2474836" y="-1569720"/>
            <a:ext cx="8472512" cy="10002723"/>
            <a:chOff x="5685448" y="-1569720"/>
            <a:chExt cx="8472512" cy="10002723"/>
          </a:xfrm>
        </p:grpSpPr>
        <p:sp>
          <p:nvSpPr>
            <p:cNvPr id="19" name="矩形: 圆角 18"/>
            <p:cNvSpPr/>
            <p:nvPr/>
          </p:nvSpPr>
          <p:spPr>
            <a:xfrm rot="18894693">
              <a:off x="5441713" y="5528858"/>
              <a:ext cx="2643154" cy="920438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6113836" y="0"/>
              <a:ext cx="6086223" cy="6865769"/>
            </a:xfrm>
            <a:custGeom>
              <a:avLst/>
              <a:gdLst>
                <a:gd name="connsiteX0" fmla="*/ 732870 w 6086223"/>
                <a:gd name="connsiteY0" fmla="*/ 6455415 h 6858000"/>
                <a:gd name="connsiteX1" fmla="*/ 732871 w 6086223"/>
                <a:gd name="connsiteY1" fmla="*/ 6455416 h 6858000"/>
                <a:gd name="connsiteX2" fmla="*/ 732871 w 6086223"/>
                <a:gd name="connsiteY2" fmla="*/ 6455416 h 6858000"/>
                <a:gd name="connsiteX3" fmla="*/ 3649673 w 6086223"/>
                <a:gd name="connsiteY3" fmla="*/ 0 h 6858000"/>
                <a:gd name="connsiteX4" fmla="*/ 6086223 w 6086223"/>
                <a:gd name="connsiteY4" fmla="*/ 0 h 6858000"/>
                <a:gd name="connsiteX5" fmla="*/ 6086223 w 6086223"/>
                <a:gd name="connsiteY5" fmla="*/ 4640675 h 6858000"/>
                <a:gd name="connsiteX6" fmla="*/ 4271482 w 6086223"/>
                <a:gd name="connsiteY6" fmla="*/ 6455415 h 6858000"/>
                <a:gd name="connsiteX7" fmla="*/ 3878959 w 6086223"/>
                <a:gd name="connsiteY7" fmla="*/ 6776046 h 6858000"/>
                <a:gd name="connsiteX8" fmla="*/ 3740273 w 6086223"/>
                <a:gd name="connsiteY8" fmla="*/ 6858000 h 6858000"/>
                <a:gd name="connsiteX9" fmla="*/ 1264079 w 6086223"/>
                <a:gd name="connsiteY9" fmla="*/ 6858000 h 6858000"/>
                <a:gd name="connsiteX10" fmla="*/ 1125393 w 6086223"/>
                <a:gd name="connsiteY10" fmla="*/ 6776046 h 6858000"/>
                <a:gd name="connsiteX11" fmla="*/ 922906 w 6086223"/>
                <a:gd name="connsiteY11" fmla="*/ 6627182 h 6858000"/>
                <a:gd name="connsiteX12" fmla="*/ 732871 w 6086223"/>
                <a:gd name="connsiteY12" fmla="*/ 6455416 h 6858000"/>
                <a:gd name="connsiteX13" fmla="*/ 561104 w 6086223"/>
                <a:gd name="connsiteY13" fmla="*/ 6265380 h 6858000"/>
                <a:gd name="connsiteX14" fmla="*/ 732871 w 6086223"/>
                <a:gd name="connsiteY14" fmla="*/ 291680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86223" h="6858000">
                  <a:moveTo>
                    <a:pt x="732870" y="6455415"/>
                  </a:moveTo>
                  <a:lnTo>
                    <a:pt x="732871" y="6455416"/>
                  </a:lnTo>
                  <a:lnTo>
                    <a:pt x="732871" y="6455416"/>
                  </a:lnTo>
                  <a:close/>
                  <a:moveTo>
                    <a:pt x="3649673" y="0"/>
                  </a:moveTo>
                  <a:lnTo>
                    <a:pt x="6086223" y="0"/>
                  </a:lnTo>
                  <a:lnTo>
                    <a:pt x="6086223" y="4640675"/>
                  </a:lnTo>
                  <a:lnTo>
                    <a:pt x="4271482" y="6455415"/>
                  </a:lnTo>
                  <a:cubicBezTo>
                    <a:pt x="4149337" y="6577560"/>
                    <a:pt x="4017706" y="6684437"/>
                    <a:pt x="3878959" y="6776046"/>
                  </a:cubicBezTo>
                  <a:lnTo>
                    <a:pt x="3740273" y="6858000"/>
                  </a:lnTo>
                  <a:lnTo>
                    <a:pt x="1264079" y="6858000"/>
                  </a:lnTo>
                  <a:lnTo>
                    <a:pt x="1125393" y="6776046"/>
                  </a:lnTo>
                  <a:cubicBezTo>
                    <a:pt x="1056020" y="6730242"/>
                    <a:pt x="988425" y="6680620"/>
                    <a:pt x="922906" y="6627182"/>
                  </a:cubicBezTo>
                  <a:lnTo>
                    <a:pt x="732871" y="6455416"/>
                  </a:lnTo>
                  <a:lnTo>
                    <a:pt x="561104" y="6265380"/>
                  </a:lnTo>
                  <a:cubicBezTo>
                    <a:pt x="-240473" y="5282590"/>
                    <a:pt x="-183217" y="3832892"/>
                    <a:pt x="732871" y="2916803"/>
                  </a:cubicBezTo>
                  <a:close/>
                </a:path>
              </a:pathLst>
            </a:custGeom>
            <a:blipFill dpi="0" rotWithShape="0">
              <a:blip r:embed="rId1"/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1" name="矩形: 圆角 20"/>
            <p:cNvSpPr/>
            <p:nvPr/>
          </p:nvSpPr>
          <p:spPr>
            <a:xfrm rot="18894693">
              <a:off x="9384422" y="5754091"/>
              <a:ext cx="3414078" cy="52651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矩形: 圆角 21"/>
            <p:cNvSpPr/>
            <p:nvPr/>
          </p:nvSpPr>
          <p:spPr>
            <a:xfrm rot="18894693">
              <a:off x="9912767" y="4717764"/>
              <a:ext cx="3243669" cy="60266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矩形: 圆角 22"/>
            <p:cNvSpPr/>
            <p:nvPr/>
          </p:nvSpPr>
          <p:spPr>
            <a:xfrm rot="18894693">
              <a:off x="10649670" y="2624743"/>
              <a:ext cx="2038953" cy="17180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矩形: 圆角 23"/>
            <p:cNvSpPr/>
            <p:nvPr/>
          </p:nvSpPr>
          <p:spPr>
            <a:xfrm rot="18894693">
              <a:off x="8680353" y="427535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 rot="18894693">
              <a:off x="11253030" y="5083142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矩形: 圆角 25"/>
            <p:cNvSpPr/>
            <p:nvPr/>
          </p:nvSpPr>
          <p:spPr>
            <a:xfrm rot="18894693">
              <a:off x="8029614" y="4447238"/>
              <a:ext cx="5152780" cy="30188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矩形: 圆角 26"/>
            <p:cNvSpPr/>
            <p:nvPr/>
          </p:nvSpPr>
          <p:spPr>
            <a:xfrm rot="18894693">
              <a:off x="7634224" y="1332231"/>
              <a:ext cx="5335445" cy="54645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" name="矩形: 圆角 27"/>
            <p:cNvSpPr/>
            <p:nvPr/>
          </p:nvSpPr>
          <p:spPr>
            <a:xfrm rot="18894693">
              <a:off x="6123050" y="817994"/>
              <a:ext cx="4959308" cy="35881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9" name="矩形: 圆角 28"/>
            <p:cNvSpPr/>
            <p:nvPr/>
          </p:nvSpPr>
          <p:spPr>
            <a:xfrm rot="18894693">
              <a:off x="11107245" y="6442673"/>
              <a:ext cx="1434002" cy="922682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5685448" y="-1569720"/>
              <a:ext cx="8472512" cy="10002723"/>
              <a:chOff x="5685448" y="-1569720"/>
              <a:chExt cx="8472512" cy="10002723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7696200" y="-1569720"/>
                <a:ext cx="6461760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5685448" y="6867720"/>
                <a:ext cx="8472512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矩形 32"/>
              <p:cNvSpPr/>
              <p:nvPr/>
            </p:nvSpPr>
            <p:spPr>
              <a:xfrm rot="16200000">
                <a:off x="8490197" y="2614446"/>
                <a:ext cx="8472512" cy="2086652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4" name="组合 33"/>
          <p:cNvGrpSpPr/>
          <p:nvPr/>
        </p:nvGrpSpPr>
        <p:grpSpPr>
          <a:xfrm>
            <a:off x="1280510" y="3265426"/>
            <a:ext cx="3359062" cy="1678008"/>
            <a:chOff x="947869" y="3000379"/>
            <a:chExt cx="3359062" cy="1678008"/>
          </a:xfrm>
        </p:grpSpPr>
        <p:sp>
          <p:nvSpPr>
            <p:cNvPr id="35" name="文本框 34"/>
            <p:cNvSpPr txBox="1"/>
            <p:nvPr/>
          </p:nvSpPr>
          <p:spPr>
            <a:xfrm>
              <a:off x="2993751" y="3908946"/>
              <a:ext cx="131318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lang="zh-CN" altLang="en-US" sz="4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章节</a:t>
              </a:r>
              <a:endPara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947869" y="3000379"/>
              <a:ext cx="323813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400" b="1" dirty="0">
                  <a:solidFill>
                    <a:srgbClr val="B30D19"/>
                  </a:solidFill>
                  <a:cs typeface="+mn-ea"/>
                  <a:sym typeface="+mn-lt"/>
                </a:rPr>
                <a:t>CHATPER</a:t>
              </a:r>
              <a:endParaRPr lang="zh-CN" altLang="en-US" sz="5400" b="1" dirty="0">
                <a:solidFill>
                  <a:srgbClr val="B30D19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8012448" y="2100578"/>
            <a:ext cx="1808480" cy="2088103"/>
            <a:chOff x="7921008" y="2207258"/>
            <a:chExt cx="1808480" cy="2088103"/>
          </a:xfrm>
        </p:grpSpPr>
        <p:sp>
          <p:nvSpPr>
            <p:cNvPr id="37" name="文本框 36"/>
            <p:cNvSpPr txBox="1"/>
            <p:nvPr/>
          </p:nvSpPr>
          <p:spPr>
            <a:xfrm>
              <a:off x="7921008" y="3711796"/>
              <a:ext cx="1808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接线方式</a:t>
              </a:r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8217892" y="2207258"/>
              <a:ext cx="1286031" cy="128603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800" dirty="0">
                  <a:cs typeface="+mn-ea"/>
                  <a:sym typeface="+mn-lt"/>
                </a:rPr>
                <a:t>05</a:t>
              </a:r>
              <a:endParaRPr lang="zh-CN" altLang="en-US" sz="4800" dirty="0"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组合 68"/>
          <p:cNvGrpSpPr/>
          <p:nvPr/>
        </p:nvGrpSpPr>
        <p:grpSpPr>
          <a:xfrm>
            <a:off x="1573382" y="280381"/>
            <a:ext cx="1402135" cy="758558"/>
            <a:chOff x="1469210" y="356982"/>
            <a:chExt cx="1402135" cy="758558"/>
          </a:xfrm>
        </p:grpSpPr>
        <p:sp>
          <p:nvSpPr>
            <p:cNvPr id="70" name="文本框 69"/>
            <p:cNvSpPr txBox="1"/>
            <p:nvPr/>
          </p:nvSpPr>
          <p:spPr>
            <a:xfrm>
              <a:off x="1469265" y="356982"/>
              <a:ext cx="14020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接线方式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1469210" y="808835"/>
              <a:ext cx="1181100" cy="306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Wiring mode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pic>
        <p:nvPicPr>
          <p:cNvPr id="53" name="图片 52" descr="1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4320" y="1890395"/>
            <a:ext cx="6562725" cy="307657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 flipH="1">
            <a:off x="-2376512" y="-1569720"/>
            <a:ext cx="8472512" cy="10002723"/>
            <a:chOff x="5685448" y="-1569720"/>
            <a:chExt cx="8472512" cy="10002723"/>
          </a:xfrm>
        </p:grpSpPr>
        <p:sp>
          <p:nvSpPr>
            <p:cNvPr id="15" name="矩形 14"/>
            <p:cNvSpPr/>
            <p:nvPr/>
          </p:nvSpPr>
          <p:spPr>
            <a:xfrm>
              <a:off x="7696200" y="-1569720"/>
              <a:ext cx="6461760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5685448" y="6867720"/>
              <a:ext cx="8472512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矩形 16"/>
          <p:cNvSpPr/>
          <p:nvPr/>
        </p:nvSpPr>
        <p:spPr>
          <a:xfrm rot="5400000" flipH="1">
            <a:off x="-5230423" y="2663608"/>
            <a:ext cx="8472512" cy="198832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>
          <a:xfrm flipH="1">
            <a:off x="-2474836" y="-1569720"/>
            <a:ext cx="8472512" cy="10002723"/>
            <a:chOff x="5685448" y="-1569720"/>
            <a:chExt cx="8472512" cy="10002723"/>
          </a:xfrm>
        </p:grpSpPr>
        <p:sp>
          <p:nvSpPr>
            <p:cNvPr id="19" name="矩形: 圆角 18"/>
            <p:cNvSpPr/>
            <p:nvPr/>
          </p:nvSpPr>
          <p:spPr>
            <a:xfrm rot="18894693">
              <a:off x="5441713" y="5528858"/>
              <a:ext cx="2643154" cy="920438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6113836" y="0"/>
              <a:ext cx="6086223" cy="6865769"/>
            </a:xfrm>
            <a:custGeom>
              <a:avLst/>
              <a:gdLst>
                <a:gd name="connsiteX0" fmla="*/ 732870 w 6086223"/>
                <a:gd name="connsiteY0" fmla="*/ 6455415 h 6858000"/>
                <a:gd name="connsiteX1" fmla="*/ 732871 w 6086223"/>
                <a:gd name="connsiteY1" fmla="*/ 6455416 h 6858000"/>
                <a:gd name="connsiteX2" fmla="*/ 732871 w 6086223"/>
                <a:gd name="connsiteY2" fmla="*/ 6455416 h 6858000"/>
                <a:gd name="connsiteX3" fmla="*/ 3649673 w 6086223"/>
                <a:gd name="connsiteY3" fmla="*/ 0 h 6858000"/>
                <a:gd name="connsiteX4" fmla="*/ 6086223 w 6086223"/>
                <a:gd name="connsiteY4" fmla="*/ 0 h 6858000"/>
                <a:gd name="connsiteX5" fmla="*/ 6086223 w 6086223"/>
                <a:gd name="connsiteY5" fmla="*/ 4640675 h 6858000"/>
                <a:gd name="connsiteX6" fmla="*/ 4271482 w 6086223"/>
                <a:gd name="connsiteY6" fmla="*/ 6455415 h 6858000"/>
                <a:gd name="connsiteX7" fmla="*/ 3878959 w 6086223"/>
                <a:gd name="connsiteY7" fmla="*/ 6776046 h 6858000"/>
                <a:gd name="connsiteX8" fmla="*/ 3740273 w 6086223"/>
                <a:gd name="connsiteY8" fmla="*/ 6858000 h 6858000"/>
                <a:gd name="connsiteX9" fmla="*/ 1264079 w 6086223"/>
                <a:gd name="connsiteY9" fmla="*/ 6858000 h 6858000"/>
                <a:gd name="connsiteX10" fmla="*/ 1125393 w 6086223"/>
                <a:gd name="connsiteY10" fmla="*/ 6776046 h 6858000"/>
                <a:gd name="connsiteX11" fmla="*/ 922906 w 6086223"/>
                <a:gd name="connsiteY11" fmla="*/ 6627182 h 6858000"/>
                <a:gd name="connsiteX12" fmla="*/ 732871 w 6086223"/>
                <a:gd name="connsiteY12" fmla="*/ 6455416 h 6858000"/>
                <a:gd name="connsiteX13" fmla="*/ 561104 w 6086223"/>
                <a:gd name="connsiteY13" fmla="*/ 6265380 h 6858000"/>
                <a:gd name="connsiteX14" fmla="*/ 732871 w 6086223"/>
                <a:gd name="connsiteY14" fmla="*/ 291680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86223" h="6858000">
                  <a:moveTo>
                    <a:pt x="732870" y="6455415"/>
                  </a:moveTo>
                  <a:lnTo>
                    <a:pt x="732871" y="6455416"/>
                  </a:lnTo>
                  <a:lnTo>
                    <a:pt x="732871" y="6455416"/>
                  </a:lnTo>
                  <a:close/>
                  <a:moveTo>
                    <a:pt x="3649673" y="0"/>
                  </a:moveTo>
                  <a:lnTo>
                    <a:pt x="6086223" y="0"/>
                  </a:lnTo>
                  <a:lnTo>
                    <a:pt x="6086223" y="4640675"/>
                  </a:lnTo>
                  <a:lnTo>
                    <a:pt x="4271482" y="6455415"/>
                  </a:lnTo>
                  <a:cubicBezTo>
                    <a:pt x="4149337" y="6577560"/>
                    <a:pt x="4017706" y="6684437"/>
                    <a:pt x="3878959" y="6776046"/>
                  </a:cubicBezTo>
                  <a:lnTo>
                    <a:pt x="3740273" y="6858000"/>
                  </a:lnTo>
                  <a:lnTo>
                    <a:pt x="1264079" y="6858000"/>
                  </a:lnTo>
                  <a:lnTo>
                    <a:pt x="1125393" y="6776046"/>
                  </a:lnTo>
                  <a:cubicBezTo>
                    <a:pt x="1056020" y="6730242"/>
                    <a:pt x="988425" y="6680620"/>
                    <a:pt x="922906" y="6627182"/>
                  </a:cubicBezTo>
                  <a:lnTo>
                    <a:pt x="732871" y="6455416"/>
                  </a:lnTo>
                  <a:lnTo>
                    <a:pt x="561104" y="6265380"/>
                  </a:lnTo>
                  <a:cubicBezTo>
                    <a:pt x="-240473" y="5282590"/>
                    <a:pt x="-183217" y="3832892"/>
                    <a:pt x="732871" y="2916803"/>
                  </a:cubicBezTo>
                  <a:close/>
                </a:path>
              </a:pathLst>
            </a:custGeom>
            <a:blipFill dpi="0" rotWithShape="0">
              <a:blip r:embed="rId1"/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1" name="矩形: 圆角 20"/>
            <p:cNvSpPr/>
            <p:nvPr/>
          </p:nvSpPr>
          <p:spPr>
            <a:xfrm rot="18894693">
              <a:off x="9384422" y="5754091"/>
              <a:ext cx="3414078" cy="52651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矩形: 圆角 21"/>
            <p:cNvSpPr/>
            <p:nvPr/>
          </p:nvSpPr>
          <p:spPr>
            <a:xfrm rot="18894693">
              <a:off x="9912767" y="4717764"/>
              <a:ext cx="3243669" cy="60266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矩形: 圆角 22"/>
            <p:cNvSpPr/>
            <p:nvPr/>
          </p:nvSpPr>
          <p:spPr>
            <a:xfrm rot="18894693">
              <a:off x="10649670" y="2624743"/>
              <a:ext cx="2038953" cy="17180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矩形: 圆角 23"/>
            <p:cNvSpPr/>
            <p:nvPr/>
          </p:nvSpPr>
          <p:spPr>
            <a:xfrm rot="18894693">
              <a:off x="8680353" y="427535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 rot="18894693">
              <a:off x="11253030" y="5083142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矩形: 圆角 25"/>
            <p:cNvSpPr/>
            <p:nvPr/>
          </p:nvSpPr>
          <p:spPr>
            <a:xfrm rot="18894693">
              <a:off x="8029614" y="4447238"/>
              <a:ext cx="5152780" cy="30188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矩形: 圆角 26"/>
            <p:cNvSpPr/>
            <p:nvPr/>
          </p:nvSpPr>
          <p:spPr>
            <a:xfrm rot="18894693">
              <a:off x="7634224" y="1332231"/>
              <a:ext cx="5335445" cy="54645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" name="矩形: 圆角 27"/>
            <p:cNvSpPr/>
            <p:nvPr/>
          </p:nvSpPr>
          <p:spPr>
            <a:xfrm rot="18894693">
              <a:off x="6123050" y="817994"/>
              <a:ext cx="4959308" cy="35881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9" name="矩形: 圆角 28"/>
            <p:cNvSpPr/>
            <p:nvPr/>
          </p:nvSpPr>
          <p:spPr>
            <a:xfrm rot="18894693">
              <a:off x="11107245" y="6442673"/>
              <a:ext cx="1434002" cy="922682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5685448" y="-1569720"/>
              <a:ext cx="8472512" cy="10002723"/>
              <a:chOff x="5685448" y="-1569720"/>
              <a:chExt cx="8472512" cy="10002723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7696200" y="-1569720"/>
                <a:ext cx="6461760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5685448" y="6867720"/>
                <a:ext cx="8472512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矩形 32"/>
              <p:cNvSpPr/>
              <p:nvPr/>
            </p:nvSpPr>
            <p:spPr>
              <a:xfrm rot="16200000">
                <a:off x="8490197" y="2614446"/>
                <a:ext cx="8472512" cy="2086652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4" name="组合 33"/>
          <p:cNvGrpSpPr/>
          <p:nvPr/>
        </p:nvGrpSpPr>
        <p:grpSpPr>
          <a:xfrm>
            <a:off x="1280510" y="3265426"/>
            <a:ext cx="3359062" cy="1678008"/>
            <a:chOff x="947869" y="3000379"/>
            <a:chExt cx="3359062" cy="1678008"/>
          </a:xfrm>
        </p:grpSpPr>
        <p:sp>
          <p:nvSpPr>
            <p:cNvPr id="35" name="文本框 34"/>
            <p:cNvSpPr txBox="1"/>
            <p:nvPr/>
          </p:nvSpPr>
          <p:spPr>
            <a:xfrm>
              <a:off x="2993751" y="3908946"/>
              <a:ext cx="131318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lang="zh-CN" altLang="en-US" sz="4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章节</a:t>
              </a:r>
              <a:endPara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947869" y="3000379"/>
              <a:ext cx="323813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400" b="1" dirty="0">
                  <a:solidFill>
                    <a:srgbClr val="B30D19"/>
                  </a:solidFill>
                  <a:cs typeface="+mn-ea"/>
                  <a:sym typeface="+mn-lt"/>
                </a:rPr>
                <a:t>CHATPER</a:t>
              </a:r>
              <a:endParaRPr lang="zh-CN" altLang="en-US" sz="5400" b="1" dirty="0">
                <a:solidFill>
                  <a:srgbClr val="B30D19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7845443" y="2100578"/>
            <a:ext cx="2214880" cy="2140808"/>
            <a:chOff x="7754003" y="2207258"/>
            <a:chExt cx="2214880" cy="2140808"/>
          </a:xfrm>
        </p:grpSpPr>
        <p:sp>
          <p:nvSpPr>
            <p:cNvPr id="37" name="文本框 36"/>
            <p:cNvSpPr txBox="1"/>
            <p:nvPr/>
          </p:nvSpPr>
          <p:spPr>
            <a:xfrm>
              <a:off x="7754003" y="3764501"/>
              <a:ext cx="22148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产品优劣势</a:t>
              </a:r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8217892" y="2207258"/>
              <a:ext cx="1286031" cy="128603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800" dirty="0">
                  <a:cs typeface="+mn-ea"/>
                  <a:sym typeface="+mn-lt"/>
                </a:rPr>
                <a:t>06</a:t>
              </a:r>
              <a:endParaRPr lang="zh-CN" altLang="en-US" sz="4800" dirty="0"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组合 68"/>
          <p:cNvGrpSpPr/>
          <p:nvPr/>
        </p:nvGrpSpPr>
        <p:grpSpPr>
          <a:xfrm>
            <a:off x="1573382" y="280381"/>
            <a:ext cx="4043735" cy="758558"/>
            <a:chOff x="1469210" y="356982"/>
            <a:chExt cx="4043735" cy="758558"/>
          </a:xfrm>
        </p:grpSpPr>
        <p:sp>
          <p:nvSpPr>
            <p:cNvPr id="70" name="文本框 69"/>
            <p:cNvSpPr txBox="1"/>
            <p:nvPr/>
          </p:nvSpPr>
          <p:spPr>
            <a:xfrm>
              <a:off x="1469265" y="356982"/>
              <a:ext cx="40436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产品优劣势</a:t>
              </a:r>
              <a:r>
                <a:rPr lang="en-US" altLang="zh-CN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(</a:t>
              </a:r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与自身产品对比</a:t>
              </a:r>
              <a:r>
                <a:rPr lang="en-US" altLang="zh-CN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)</a:t>
              </a:r>
              <a:endPara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1469210" y="808835"/>
              <a:ext cx="3310890" cy="306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Product advantages and disadvantages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pic>
        <p:nvPicPr>
          <p:cNvPr id="53" name="图片 52" descr="1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  <p:graphicFrame>
        <p:nvGraphicFramePr>
          <p:cNvPr id="11" name="表格 10"/>
          <p:cNvGraphicFramePr/>
          <p:nvPr>
            <p:custDataLst>
              <p:tags r:id="rId3"/>
            </p:custDataLst>
          </p:nvPr>
        </p:nvGraphicFramePr>
        <p:xfrm>
          <a:off x="1631950" y="1710055"/>
          <a:ext cx="7486015" cy="25380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3765"/>
                <a:gridCol w="2004695"/>
                <a:gridCol w="4567555"/>
              </a:tblGrid>
              <a:tr h="41783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>
                          <a:latin typeface="汉仪君黑-45简" panose="020B0604020202020204" charset="-122"/>
                          <a:ea typeface="汉仪君黑-45简" panose="020B0604020202020204" charset="-122"/>
                        </a:rPr>
                        <a:t>型号</a:t>
                      </a:r>
                      <a:endParaRPr lang="zh-CN" altLang="en-US">
                        <a:latin typeface="汉仪君黑-45简" panose="020B0604020202020204" charset="-122"/>
                        <a:ea typeface="汉仪君黑-45简" panose="020B0604020202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>
                          <a:latin typeface="汉仪君黑-45简" panose="020B0604020202020204" charset="-122"/>
                          <a:ea typeface="汉仪君黑-45简" panose="020B0604020202020204" charset="-122"/>
                        </a:rPr>
                        <a:t>相同点</a:t>
                      </a:r>
                      <a:endParaRPr lang="zh-CN" altLang="en-US">
                        <a:latin typeface="汉仪君黑-45简" panose="020B0604020202020204" charset="-122"/>
                        <a:ea typeface="汉仪君黑-45简" panose="020B0604020202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>
                          <a:latin typeface="汉仪君黑-45简" panose="020B0604020202020204" charset="-122"/>
                          <a:ea typeface="汉仪君黑-45简" panose="020B0604020202020204" charset="-122"/>
                        </a:rPr>
                        <a:t>不同点</a:t>
                      </a:r>
                      <a:endParaRPr lang="zh-CN" altLang="en-US">
                        <a:latin typeface="汉仪君黑-45简" panose="020B0604020202020204" charset="-122"/>
                        <a:ea typeface="汉仪君黑-45简" panose="020B0604020202020204" charset="-122"/>
                      </a:endParaRPr>
                    </a:p>
                  </a:txBody>
                  <a:tcPr/>
                </a:tc>
              </a:tr>
              <a:tr h="106299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+mn-ea"/>
                          <a:cs typeface="+mn-ea"/>
                          <a:sym typeface="+mn-lt"/>
                        </a:rPr>
                        <a:t>LFW22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 rowSpan="2">
                  <a:txBody>
                    <a:bodyPr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>
                          <a:latin typeface="+mn-ea"/>
                          <a:sym typeface="+mn-ea"/>
                        </a:rPr>
                        <a:t>1</a:t>
                      </a:r>
                      <a:r>
                        <a:rPr lang="zh-CN" altLang="en-US" sz="1200">
                          <a:latin typeface="+mn-ea"/>
                          <a:sym typeface="+mn-ea"/>
                        </a:rPr>
                        <a:t>、两款产品都有</a:t>
                      </a:r>
                      <a:r>
                        <a:rPr lang="en-US" altLang="zh-CN" sz="1200">
                          <a:latin typeface="+mn-ea"/>
                          <a:sym typeface="+mn-ea"/>
                        </a:rPr>
                        <a:t>PT100</a:t>
                      </a:r>
                      <a:r>
                        <a:rPr lang="zh-CN" altLang="en-US" sz="1200">
                          <a:latin typeface="+mn-ea"/>
                          <a:sym typeface="+mn-ea"/>
                        </a:rPr>
                        <a:t>、</a:t>
                      </a:r>
                      <a:r>
                        <a:rPr lang="en-US" altLang="zh-CN" sz="1200">
                          <a:latin typeface="+mn-ea"/>
                          <a:sym typeface="+mn-ea"/>
                        </a:rPr>
                        <a:t>PT1000</a:t>
                      </a:r>
                      <a:r>
                        <a:rPr lang="zh-CN" altLang="en-US" sz="1200">
                          <a:latin typeface="+mn-ea"/>
                          <a:sym typeface="+mn-ea"/>
                        </a:rPr>
                        <a:t>输出；</a:t>
                      </a:r>
                      <a:endParaRPr lang="zh-CN" altLang="en-US" sz="1200">
                        <a:latin typeface="+mn-ea"/>
                        <a:sym typeface="+mn-ea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>
                          <a:latin typeface="+mn-ea"/>
                          <a:sym typeface="+mn-ea"/>
                        </a:rPr>
                        <a:t>2</a:t>
                      </a:r>
                      <a:r>
                        <a:rPr lang="zh-CN" altLang="en-US" sz="1200">
                          <a:latin typeface="+mn-ea"/>
                          <a:sym typeface="+mn-ea"/>
                        </a:rPr>
                        <a:t>、</a:t>
                      </a:r>
                      <a:r>
                        <a:rPr lang="zh-CN" altLang="en-US" sz="1200">
                          <a:latin typeface="+mn-ea"/>
                          <a:sym typeface="+mn-ea"/>
                        </a:rPr>
                        <a:t>两款产品的防护等级相同；</a:t>
                      </a:r>
                      <a:endParaRPr lang="zh-CN" altLang="en-US" sz="1200">
                        <a:latin typeface="+mn-ea"/>
                        <a:sym typeface="+mn-ea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>
                          <a:latin typeface="+mn-ea"/>
                          <a:sym typeface="+mn-ea"/>
                        </a:rPr>
                        <a:t>3</a:t>
                      </a:r>
                      <a:r>
                        <a:rPr lang="zh-CN" altLang="en-US" sz="1200">
                          <a:latin typeface="+mn-ea"/>
                          <a:sym typeface="+mn-ea"/>
                        </a:rPr>
                        <a:t>、两款产品的探杆部分类似；</a:t>
                      </a:r>
                      <a:endParaRPr lang="zh-CN" altLang="en-US" sz="1200">
                        <a:latin typeface="+mn-ea"/>
                        <a:sym typeface="+mn-ea"/>
                      </a:endParaRPr>
                    </a:p>
                  </a:txBody>
                  <a:tcPr/>
                </a:tc>
                <a:tc rowSpan="2">
                  <a:txBody>
                    <a:bodyPr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>
                          <a:latin typeface="+mn-ea"/>
                          <a:cs typeface="+mn-ea"/>
                          <a:sym typeface="+mn-ea"/>
                        </a:rPr>
                        <a:t>1</a:t>
                      </a:r>
                      <a:r>
                        <a:rPr lang="zh-CN" altLang="en-US" sz="1200">
                          <a:latin typeface="+mn-ea"/>
                          <a:cs typeface="+mn-ea"/>
                          <a:sym typeface="+mn-ea"/>
                        </a:rPr>
                        <a:t>、</a:t>
                      </a:r>
                      <a:r>
                        <a:rPr lang="en-US" altLang="zh-CN" sz="1200">
                          <a:latin typeface="+mn-ea"/>
                          <a:cs typeface="+mn-ea"/>
                          <a:sym typeface="+mn-ea"/>
                        </a:rPr>
                        <a:t>LFW22</a:t>
                      </a:r>
                      <a:r>
                        <a:rPr lang="zh-CN" altLang="en-US" sz="1200">
                          <a:latin typeface="+mn-ea"/>
                          <a:cs typeface="+mn-ea"/>
                          <a:sym typeface="+mn-ea"/>
                        </a:rPr>
                        <a:t>只有纯电阻输出，没有变送器，</a:t>
                      </a:r>
                      <a:r>
                        <a:rPr lang="en-US" altLang="zh-CN" sz="1200">
                          <a:latin typeface="+mn-ea"/>
                          <a:cs typeface="+mn-ea"/>
                          <a:sym typeface="+mn-ea"/>
                        </a:rPr>
                        <a:t>LFW20</a:t>
                      </a:r>
                      <a:r>
                        <a:rPr lang="zh-CN" altLang="en-US" sz="1200">
                          <a:latin typeface="+mn-ea"/>
                          <a:cs typeface="+mn-ea"/>
                          <a:sym typeface="+mn-ea"/>
                        </a:rPr>
                        <a:t>有变送器和纯电阻输出；</a:t>
                      </a:r>
                      <a:endParaRPr lang="zh-CN" altLang="en-US" sz="1200">
                        <a:latin typeface="+mn-ea"/>
                        <a:cs typeface="+mn-ea"/>
                        <a:sym typeface="+mn-ea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200">
                          <a:latin typeface="+mn-ea"/>
                          <a:cs typeface="+mn-ea"/>
                          <a:sym typeface="+mn-ea"/>
                        </a:rPr>
                        <a:t>2</a:t>
                      </a:r>
                      <a:r>
                        <a:rPr lang="zh-CN" altLang="en-US" sz="1200">
                          <a:latin typeface="+mn-ea"/>
                          <a:cs typeface="+mn-ea"/>
                          <a:sym typeface="+mn-ea"/>
                        </a:rPr>
                        <a:t>、</a:t>
                      </a:r>
                      <a:r>
                        <a:rPr lang="zh-CN" altLang="en-US" sz="1200">
                          <a:latin typeface="+mn-ea"/>
                          <a:sym typeface="+mn-ea"/>
                        </a:rPr>
                        <a:t>两款产品的壳体不同，</a:t>
                      </a:r>
                      <a:r>
                        <a:rPr lang="en-US" altLang="zh-CN" sz="1200">
                          <a:latin typeface="+mn-ea"/>
                          <a:sym typeface="+mn-ea"/>
                        </a:rPr>
                        <a:t>LFW22</a:t>
                      </a:r>
                      <a:r>
                        <a:rPr lang="zh-CN" altLang="en-US" sz="1200">
                          <a:latin typeface="+mn-ea"/>
                          <a:sym typeface="+mn-ea"/>
                        </a:rPr>
                        <a:t>更加小巧；</a:t>
                      </a:r>
                      <a:endParaRPr lang="zh-CN" altLang="en-US" sz="1200">
                        <a:latin typeface="+mn-ea"/>
                        <a:cs typeface="+mn-ea"/>
                        <a:sym typeface="+mn-ea"/>
                      </a:endParaRPr>
                    </a:p>
                  </a:txBody>
                  <a:tcPr/>
                </a:tc>
              </a:tr>
              <a:tr h="1057275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+mn-ea"/>
                          <a:cs typeface="+mn-ea"/>
                          <a:sym typeface="+mn-lt"/>
                        </a:rPr>
                        <a:t>LFW20</a:t>
                      </a:r>
                      <a:endParaRPr lang="zh-CN" altLang="en-US" sz="1200" b="0" dirty="0">
                        <a:solidFill>
                          <a:schemeClr val="tx1"/>
                        </a:solidFill>
                        <a:latin typeface="+mn-ea"/>
                        <a:cs typeface="+mn-ea"/>
                        <a:sym typeface="+mn-lt"/>
                      </a:endParaRPr>
                    </a:p>
                  </a:txBody>
                  <a:tcPr/>
                </a:tc>
                <a:tc vMerge="1">
                  <a:tcPr/>
                </a:tc>
                <a:tc vMerge="1">
                  <a:tcPr/>
                </a:tc>
              </a:tr>
            </a:tbl>
          </a:graphicData>
        </a:graphic>
      </p:graphicFrame>
    </p:spTree>
    <p:custDataLst>
      <p:tags r:id="rId4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1530" y="1823085"/>
            <a:ext cx="1990725" cy="3045460"/>
          </a:xfrm>
          <a:prstGeom prst="rect">
            <a:avLst/>
          </a:prstGeom>
        </p:spPr>
      </p:pic>
      <p:grpSp>
        <p:nvGrpSpPr>
          <p:cNvPr id="69" name="组合 68"/>
          <p:cNvGrpSpPr/>
          <p:nvPr/>
        </p:nvGrpSpPr>
        <p:grpSpPr>
          <a:xfrm>
            <a:off x="1573382" y="280381"/>
            <a:ext cx="4754935" cy="758558"/>
            <a:chOff x="1469210" y="356982"/>
            <a:chExt cx="4754935" cy="758558"/>
          </a:xfrm>
        </p:grpSpPr>
        <p:sp>
          <p:nvSpPr>
            <p:cNvPr id="70" name="文本框 69"/>
            <p:cNvSpPr txBox="1"/>
            <p:nvPr/>
          </p:nvSpPr>
          <p:spPr>
            <a:xfrm>
              <a:off x="1469265" y="356982"/>
              <a:ext cx="47548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产品优劣势（与其他品牌的对比）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1469210" y="808835"/>
              <a:ext cx="3310890" cy="306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Product advantages and disadvantages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pic>
        <p:nvPicPr>
          <p:cNvPr id="53" name="图片 52" descr="11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  <p:graphicFrame>
        <p:nvGraphicFramePr>
          <p:cNvPr id="11" name="表格 10"/>
          <p:cNvGraphicFramePr/>
          <p:nvPr>
            <p:custDataLst>
              <p:tags r:id="rId4"/>
            </p:custDataLst>
          </p:nvPr>
        </p:nvGraphicFramePr>
        <p:xfrm>
          <a:off x="2802255" y="1823085"/>
          <a:ext cx="8611235" cy="5629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640"/>
                <a:gridCol w="7681341"/>
              </a:tblGrid>
              <a:tr h="64008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>
                          <a:latin typeface="汉仪君黑-45简" panose="020B0604020202020204" charset="-122"/>
                          <a:ea typeface="汉仪君黑-45简" panose="020B0604020202020204" charset="-122"/>
                        </a:rPr>
                        <a:t>品牌</a:t>
                      </a:r>
                      <a:endParaRPr lang="zh-CN" altLang="en-US">
                        <a:latin typeface="汉仪君黑-45简" panose="020B0604020202020204" charset="-122"/>
                        <a:ea typeface="汉仪君黑-45简" panose="020B0604020202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>
                          <a:latin typeface="汉仪君黑-45简" panose="020B0604020202020204" charset="-122"/>
                          <a:ea typeface="汉仪君黑-45简" panose="020B0604020202020204" charset="-122"/>
                        </a:rPr>
                        <a:t>具体</a:t>
                      </a:r>
                      <a:r>
                        <a:rPr lang="zh-CN" altLang="en-US">
                          <a:latin typeface="汉仪君黑-45简" panose="020B0604020202020204" charset="-122"/>
                          <a:ea typeface="汉仪君黑-45简" panose="020B0604020202020204" charset="-122"/>
                        </a:rPr>
                        <a:t>描述</a:t>
                      </a:r>
                      <a:endParaRPr lang="zh-CN" altLang="en-US">
                        <a:latin typeface="汉仪君黑-45简" panose="020B0604020202020204" charset="-122"/>
                        <a:ea typeface="汉仪君黑-45简" panose="020B0604020202020204" charset="-122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zh-CN" altLang="en-US">
                        <a:latin typeface="汉仪君黑-45简" panose="020B0604020202020204" charset="-122"/>
                        <a:ea typeface="汉仪君黑-45简" panose="020B0604020202020204" charset="-122"/>
                      </a:endParaRPr>
                    </a:p>
                  </a:txBody>
                  <a:tcPr/>
                </a:tc>
              </a:tr>
              <a:tr h="1270000">
                <a:tc>
                  <a:txBody>
                    <a:bodyPr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>
                          <a:latin typeface="汉仪君黑-45简" panose="020B0604020202020204" charset="-122"/>
                          <a:ea typeface="汉仪君黑-45简" panose="020B0604020202020204" charset="-122"/>
                        </a:rPr>
                        <a:t>久茂</a:t>
                      </a:r>
                      <a:endParaRPr lang="zh-CN" altLang="en-US">
                        <a:latin typeface="汉仪君黑-45简" panose="020B0604020202020204" charset="-122"/>
                        <a:ea typeface="汉仪君黑-45简" panose="020B0604020202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两者输出信号相同，都是纯电阻输出；</a:t>
                      </a:r>
                      <a:endParaRPr lang="zh-CN" altLang="en-US" sz="16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两者壳体大小相同；</a:t>
                      </a:r>
                      <a:endParaRPr lang="zh-CN" altLang="en-US" sz="16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 b="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两者防护等级相同；</a:t>
                      </a:r>
                      <a:endParaRPr lang="zh-CN" altLang="en-US" sz="1600" b="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600" b="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久茂可选电阻精度，Class B (standard)、Class A、Class AA，力夫默认</a:t>
                      </a:r>
                      <a:r>
                        <a:rPr lang="zh-CN" altLang="en-US" sz="1600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Class A；</a:t>
                      </a:r>
                      <a:endParaRPr lang="zh-CN" altLang="en-US" sz="1600" b="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5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>
            <p:custDataLst>
              <p:tags r:id="rId1"/>
            </p:custDataLst>
          </p:nvPr>
        </p:nvSpPr>
        <p:spPr>
          <a:xfrm>
            <a:off x="6770370" y="462280"/>
            <a:ext cx="742315" cy="7105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cs typeface="+mn-ea"/>
                <a:sym typeface="+mn-lt"/>
              </a:rPr>
              <a:t>1</a:t>
            </a:r>
            <a:endParaRPr lang="en-US" altLang="zh-CN" sz="3200" dirty="0">
              <a:cs typeface="+mn-ea"/>
              <a:sym typeface="+mn-lt"/>
            </a:endParaRPr>
          </a:p>
        </p:txBody>
      </p:sp>
      <p:sp>
        <p:nvSpPr>
          <p:cNvPr id="4" name="文本框 3">
            <a:hlinkClick r:id="" action="ppaction://noaction"/>
          </p:cNvPr>
          <p:cNvSpPr txBox="1"/>
          <p:nvPr>
            <p:custDataLst>
              <p:tags r:id="rId2"/>
            </p:custDataLst>
          </p:nvPr>
        </p:nvSpPr>
        <p:spPr>
          <a:xfrm>
            <a:off x="7847205" y="587224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产品特点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" name="文本框 7">
            <a:hlinkClick r:id="" action="ppaction://noaction"/>
          </p:cNvPr>
          <p:cNvSpPr txBox="1"/>
          <p:nvPr>
            <p:custDataLst>
              <p:tags r:id="rId3"/>
            </p:custDataLst>
          </p:nvPr>
        </p:nvSpPr>
        <p:spPr>
          <a:xfrm>
            <a:off x="7870700" y="1524090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应用领域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2" name="文本框 11">
            <a:hlinkClick r:id="" action="ppaction://noaction"/>
          </p:cNvPr>
          <p:cNvSpPr txBox="1"/>
          <p:nvPr>
            <p:custDataLst>
              <p:tags r:id="rId4"/>
            </p:custDataLst>
          </p:nvPr>
        </p:nvSpPr>
        <p:spPr>
          <a:xfrm>
            <a:off x="7870700" y="2488261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技术参数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62" name="组合 61"/>
          <p:cNvGrpSpPr/>
          <p:nvPr/>
        </p:nvGrpSpPr>
        <p:grpSpPr>
          <a:xfrm flipH="1">
            <a:off x="-2376512" y="-1569720"/>
            <a:ext cx="8472512" cy="10002723"/>
            <a:chOff x="5685448" y="-1569720"/>
            <a:chExt cx="8472512" cy="10002723"/>
          </a:xfrm>
        </p:grpSpPr>
        <p:sp>
          <p:nvSpPr>
            <p:cNvPr id="63" name="矩形 62"/>
            <p:cNvSpPr/>
            <p:nvPr/>
          </p:nvSpPr>
          <p:spPr>
            <a:xfrm>
              <a:off x="7696200" y="-1569720"/>
              <a:ext cx="6461760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5685448" y="6867720"/>
              <a:ext cx="8472512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1" name="矩形 70"/>
          <p:cNvSpPr/>
          <p:nvPr/>
        </p:nvSpPr>
        <p:spPr>
          <a:xfrm rot="5400000" flipH="1">
            <a:off x="-5230423" y="2663608"/>
            <a:ext cx="8472512" cy="198832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1" name="组合 30"/>
          <p:cNvGrpSpPr/>
          <p:nvPr/>
        </p:nvGrpSpPr>
        <p:grpSpPr>
          <a:xfrm flipH="1">
            <a:off x="-2460231" y="-1567815"/>
            <a:ext cx="8472512" cy="10002723"/>
            <a:chOff x="5685448" y="-1569720"/>
            <a:chExt cx="8472512" cy="10002723"/>
          </a:xfrm>
        </p:grpSpPr>
        <p:sp>
          <p:nvSpPr>
            <p:cNvPr id="32" name="矩形: 圆角 31"/>
            <p:cNvSpPr/>
            <p:nvPr/>
          </p:nvSpPr>
          <p:spPr>
            <a:xfrm rot="18894693">
              <a:off x="5441713" y="5528858"/>
              <a:ext cx="2643154" cy="920438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" name="任意多边形: 形状 32"/>
            <p:cNvSpPr/>
            <p:nvPr/>
          </p:nvSpPr>
          <p:spPr>
            <a:xfrm>
              <a:off x="6113836" y="0"/>
              <a:ext cx="6086223" cy="6865769"/>
            </a:xfrm>
            <a:custGeom>
              <a:avLst/>
              <a:gdLst>
                <a:gd name="connsiteX0" fmla="*/ 732870 w 6086223"/>
                <a:gd name="connsiteY0" fmla="*/ 6455415 h 6858000"/>
                <a:gd name="connsiteX1" fmla="*/ 732871 w 6086223"/>
                <a:gd name="connsiteY1" fmla="*/ 6455416 h 6858000"/>
                <a:gd name="connsiteX2" fmla="*/ 732871 w 6086223"/>
                <a:gd name="connsiteY2" fmla="*/ 6455416 h 6858000"/>
                <a:gd name="connsiteX3" fmla="*/ 3649673 w 6086223"/>
                <a:gd name="connsiteY3" fmla="*/ 0 h 6858000"/>
                <a:gd name="connsiteX4" fmla="*/ 6086223 w 6086223"/>
                <a:gd name="connsiteY4" fmla="*/ 0 h 6858000"/>
                <a:gd name="connsiteX5" fmla="*/ 6086223 w 6086223"/>
                <a:gd name="connsiteY5" fmla="*/ 4640675 h 6858000"/>
                <a:gd name="connsiteX6" fmla="*/ 4271482 w 6086223"/>
                <a:gd name="connsiteY6" fmla="*/ 6455415 h 6858000"/>
                <a:gd name="connsiteX7" fmla="*/ 3878959 w 6086223"/>
                <a:gd name="connsiteY7" fmla="*/ 6776046 h 6858000"/>
                <a:gd name="connsiteX8" fmla="*/ 3740273 w 6086223"/>
                <a:gd name="connsiteY8" fmla="*/ 6858000 h 6858000"/>
                <a:gd name="connsiteX9" fmla="*/ 1264079 w 6086223"/>
                <a:gd name="connsiteY9" fmla="*/ 6858000 h 6858000"/>
                <a:gd name="connsiteX10" fmla="*/ 1125393 w 6086223"/>
                <a:gd name="connsiteY10" fmla="*/ 6776046 h 6858000"/>
                <a:gd name="connsiteX11" fmla="*/ 922906 w 6086223"/>
                <a:gd name="connsiteY11" fmla="*/ 6627182 h 6858000"/>
                <a:gd name="connsiteX12" fmla="*/ 732871 w 6086223"/>
                <a:gd name="connsiteY12" fmla="*/ 6455416 h 6858000"/>
                <a:gd name="connsiteX13" fmla="*/ 561104 w 6086223"/>
                <a:gd name="connsiteY13" fmla="*/ 6265380 h 6858000"/>
                <a:gd name="connsiteX14" fmla="*/ 732871 w 6086223"/>
                <a:gd name="connsiteY14" fmla="*/ 291680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86223" h="6858000">
                  <a:moveTo>
                    <a:pt x="732870" y="6455415"/>
                  </a:moveTo>
                  <a:lnTo>
                    <a:pt x="732871" y="6455416"/>
                  </a:lnTo>
                  <a:lnTo>
                    <a:pt x="732871" y="6455416"/>
                  </a:lnTo>
                  <a:close/>
                  <a:moveTo>
                    <a:pt x="3649673" y="0"/>
                  </a:moveTo>
                  <a:lnTo>
                    <a:pt x="6086223" y="0"/>
                  </a:lnTo>
                  <a:lnTo>
                    <a:pt x="6086223" y="4640675"/>
                  </a:lnTo>
                  <a:lnTo>
                    <a:pt x="4271482" y="6455415"/>
                  </a:lnTo>
                  <a:cubicBezTo>
                    <a:pt x="4149337" y="6577560"/>
                    <a:pt x="4017706" y="6684437"/>
                    <a:pt x="3878959" y="6776046"/>
                  </a:cubicBezTo>
                  <a:lnTo>
                    <a:pt x="3740273" y="6858000"/>
                  </a:lnTo>
                  <a:lnTo>
                    <a:pt x="1264079" y="6858000"/>
                  </a:lnTo>
                  <a:lnTo>
                    <a:pt x="1125393" y="6776046"/>
                  </a:lnTo>
                  <a:cubicBezTo>
                    <a:pt x="1056020" y="6730242"/>
                    <a:pt x="988425" y="6680620"/>
                    <a:pt x="922906" y="6627182"/>
                  </a:cubicBezTo>
                  <a:lnTo>
                    <a:pt x="732871" y="6455416"/>
                  </a:lnTo>
                  <a:lnTo>
                    <a:pt x="561104" y="6265380"/>
                  </a:lnTo>
                  <a:cubicBezTo>
                    <a:pt x="-240473" y="5282590"/>
                    <a:pt x="-183217" y="3832892"/>
                    <a:pt x="732871" y="2916803"/>
                  </a:cubicBezTo>
                  <a:close/>
                </a:path>
              </a:pathLst>
            </a:custGeom>
            <a:blipFill dpi="0" rotWithShape="0">
              <a:blip r:embed="rId5"/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34" name="矩形: 圆角 33"/>
            <p:cNvSpPr/>
            <p:nvPr/>
          </p:nvSpPr>
          <p:spPr>
            <a:xfrm rot="18894693">
              <a:off x="9384422" y="5754091"/>
              <a:ext cx="3414078" cy="52651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5" name="矩形: 圆角 34"/>
            <p:cNvSpPr/>
            <p:nvPr/>
          </p:nvSpPr>
          <p:spPr>
            <a:xfrm rot="18894693">
              <a:off x="9912767" y="4717764"/>
              <a:ext cx="3243669" cy="60266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6" name="矩形: 圆角 35"/>
            <p:cNvSpPr/>
            <p:nvPr/>
          </p:nvSpPr>
          <p:spPr>
            <a:xfrm rot="18894693">
              <a:off x="10649670" y="2624743"/>
              <a:ext cx="2038953" cy="17180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7" name="矩形: 圆角 36"/>
            <p:cNvSpPr/>
            <p:nvPr/>
          </p:nvSpPr>
          <p:spPr>
            <a:xfrm rot="18894693">
              <a:off x="8680353" y="427535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8" name="矩形: 圆角 37"/>
            <p:cNvSpPr/>
            <p:nvPr/>
          </p:nvSpPr>
          <p:spPr>
            <a:xfrm rot="18894693">
              <a:off x="11253030" y="5083142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9" name="矩形: 圆角 38"/>
            <p:cNvSpPr/>
            <p:nvPr/>
          </p:nvSpPr>
          <p:spPr>
            <a:xfrm rot="18894693">
              <a:off x="8029614" y="4447238"/>
              <a:ext cx="5152780" cy="30188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0" name="矩形: 圆角 39"/>
            <p:cNvSpPr/>
            <p:nvPr/>
          </p:nvSpPr>
          <p:spPr>
            <a:xfrm rot="18894693">
              <a:off x="7634224" y="1332231"/>
              <a:ext cx="5335445" cy="54645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1" name="矩形: 圆角 40"/>
            <p:cNvSpPr/>
            <p:nvPr/>
          </p:nvSpPr>
          <p:spPr>
            <a:xfrm rot="18894693">
              <a:off x="6123050" y="817994"/>
              <a:ext cx="4959308" cy="35881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42" name="矩形: 圆角 41"/>
            <p:cNvSpPr/>
            <p:nvPr/>
          </p:nvSpPr>
          <p:spPr>
            <a:xfrm rot="18894693">
              <a:off x="11107245" y="6442673"/>
              <a:ext cx="1434002" cy="922682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43" name="组合 42"/>
            <p:cNvGrpSpPr/>
            <p:nvPr/>
          </p:nvGrpSpPr>
          <p:grpSpPr>
            <a:xfrm>
              <a:off x="5685448" y="-1569720"/>
              <a:ext cx="8472512" cy="10002723"/>
              <a:chOff x="5685448" y="-1569720"/>
              <a:chExt cx="8472512" cy="10002723"/>
            </a:xfrm>
          </p:grpSpPr>
          <p:sp>
            <p:nvSpPr>
              <p:cNvPr id="44" name="矩形 43"/>
              <p:cNvSpPr/>
              <p:nvPr/>
            </p:nvSpPr>
            <p:spPr>
              <a:xfrm>
                <a:off x="7696200" y="-1569720"/>
                <a:ext cx="6461760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矩形 44"/>
              <p:cNvSpPr/>
              <p:nvPr/>
            </p:nvSpPr>
            <p:spPr>
              <a:xfrm>
                <a:off x="5685448" y="6867720"/>
                <a:ext cx="8472512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" name="矩形 45"/>
              <p:cNvSpPr/>
              <p:nvPr/>
            </p:nvSpPr>
            <p:spPr>
              <a:xfrm rot="16200000">
                <a:off x="8490197" y="2614446"/>
                <a:ext cx="8472512" cy="2086652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48" name="文本框 47"/>
          <p:cNvSpPr txBox="1"/>
          <p:nvPr/>
        </p:nvSpPr>
        <p:spPr>
          <a:xfrm>
            <a:off x="3326130" y="4173855"/>
            <a:ext cx="1313180" cy="7696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目录</a:t>
            </a:r>
            <a:endParaRPr lang="zh-CN" altLang="en-US" sz="4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280795" y="3265170"/>
            <a:ext cx="3408045" cy="923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b="1" dirty="0">
                <a:solidFill>
                  <a:srgbClr val="B30D19"/>
                </a:solidFill>
                <a:cs typeface="+mn-ea"/>
                <a:sym typeface="+mn-lt"/>
              </a:rPr>
              <a:t>CONTENT</a:t>
            </a:r>
            <a:endParaRPr lang="zh-CN" altLang="en-US" sz="5400" b="1" dirty="0">
              <a:solidFill>
                <a:srgbClr val="B30D19"/>
              </a:solidFill>
              <a:cs typeface="+mn-ea"/>
              <a:sym typeface="+mn-lt"/>
            </a:endParaRPr>
          </a:p>
        </p:txBody>
      </p:sp>
      <p:sp>
        <p:nvSpPr>
          <p:cNvPr id="5" name="文本框 4">
            <a:hlinkClick r:id="" action="ppaction://noaction"/>
          </p:cNvPr>
          <p:cNvSpPr txBox="1"/>
          <p:nvPr>
            <p:custDataLst>
              <p:tags r:id="rId6"/>
            </p:custDataLst>
          </p:nvPr>
        </p:nvSpPr>
        <p:spPr>
          <a:xfrm>
            <a:off x="7894195" y="3431389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规格选型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9" name="文本框 8">
            <a:hlinkClick r:id="" action="ppaction://noaction"/>
          </p:cNvPr>
          <p:cNvSpPr txBox="1"/>
          <p:nvPr>
            <p:custDataLst>
              <p:tags r:id="rId7"/>
            </p:custDataLst>
          </p:nvPr>
        </p:nvSpPr>
        <p:spPr>
          <a:xfrm>
            <a:off x="7938645" y="5338929"/>
            <a:ext cx="1706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产品优劣势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>
            <a:off x="6770370" y="1398905"/>
            <a:ext cx="742315" cy="7105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cs typeface="+mn-ea"/>
                <a:sym typeface="+mn-lt"/>
              </a:rPr>
              <a:t>2</a:t>
            </a:r>
            <a:endParaRPr lang="en-US" altLang="zh-CN" sz="3200" dirty="0">
              <a:cs typeface="+mn-ea"/>
              <a:sym typeface="+mn-lt"/>
            </a:endParaRPr>
          </a:p>
        </p:txBody>
      </p:sp>
      <p:sp>
        <p:nvSpPr>
          <p:cNvPr id="13" name="椭圆 12"/>
          <p:cNvSpPr/>
          <p:nvPr>
            <p:custDataLst>
              <p:tags r:id="rId9"/>
            </p:custDataLst>
          </p:nvPr>
        </p:nvSpPr>
        <p:spPr>
          <a:xfrm>
            <a:off x="6770370" y="2357120"/>
            <a:ext cx="742315" cy="7105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cs typeface="+mn-ea"/>
                <a:sym typeface="+mn-lt"/>
              </a:rPr>
              <a:t>3</a:t>
            </a:r>
            <a:endParaRPr lang="en-US" altLang="zh-CN" sz="3200" dirty="0">
              <a:cs typeface="+mn-ea"/>
              <a:sym typeface="+mn-lt"/>
            </a:endParaRPr>
          </a:p>
        </p:txBody>
      </p:sp>
      <p:sp>
        <p:nvSpPr>
          <p:cNvPr id="14" name="椭圆 13"/>
          <p:cNvSpPr/>
          <p:nvPr>
            <p:custDataLst>
              <p:tags r:id="rId10"/>
            </p:custDataLst>
          </p:nvPr>
        </p:nvSpPr>
        <p:spPr>
          <a:xfrm>
            <a:off x="6770370" y="3315335"/>
            <a:ext cx="742315" cy="7105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cs typeface="+mn-ea"/>
                <a:sym typeface="+mn-lt"/>
              </a:rPr>
              <a:t>4</a:t>
            </a:r>
            <a:endParaRPr lang="en-US" altLang="zh-CN" sz="3200" dirty="0">
              <a:cs typeface="+mn-ea"/>
              <a:sym typeface="+mn-lt"/>
            </a:endParaRPr>
          </a:p>
        </p:txBody>
      </p:sp>
      <p:sp>
        <p:nvSpPr>
          <p:cNvPr id="15" name="椭圆 14"/>
          <p:cNvSpPr/>
          <p:nvPr>
            <p:custDataLst>
              <p:tags r:id="rId11"/>
            </p:custDataLst>
          </p:nvPr>
        </p:nvSpPr>
        <p:spPr>
          <a:xfrm>
            <a:off x="6770370" y="4251960"/>
            <a:ext cx="742315" cy="7105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cs typeface="+mn-ea"/>
                <a:sym typeface="+mn-lt"/>
              </a:rPr>
              <a:t>5</a:t>
            </a:r>
            <a:endParaRPr lang="en-US" altLang="zh-CN" sz="3200" dirty="0">
              <a:cs typeface="+mn-ea"/>
              <a:sym typeface="+mn-lt"/>
            </a:endParaRPr>
          </a:p>
        </p:txBody>
      </p:sp>
      <p:sp>
        <p:nvSpPr>
          <p:cNvPr id="16" name="椭圆 15"/>
          <p:cNvSpPr/>
          <p:nvPr>
            <p:custDataLst>
              <p:tags r:id="rId12"/>
            </p:custDataLst>
          </p:nvPr>
        </p:nvSpPr>
        <p:spPr>
          <a:xfrm>
            <a:off x="6770370" y="5188585"/>
            <a:ext cx="742315" cy="710565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cs typeface="+mn-ea"/>
                <a:sym typeface="+mn-lt"/>
              </a:rPr>
              <a:t>6</a:t>
            </a:r>
            <a:endParaRPr lang="en-US" altLang="zh-CN" sz="3200" dirty="0">
              <a:cs typeface="+mn-ea"/>
              <a:sym typeface="+mn-lt"/>
            </a:endParaRPr>
          </a:p>
        </p:txBody>
      </p:sp>
      <p:sp>
        <p:nvSpPr>
          <p:cNvPr id="17" name="文本框 16">
            <a:hlinkClick r:id="" action="ppaction://noaction"/>
          </p:cNvPr>
          <p:cNvSpPr txBox="1"/>
          <p:nvPr>
            <p:custDataLst>
              <p:tags r:id="rId13"/>
            </p:custDataLst>
          </p:nvPr>
        </p:nvSpPr>
        <p:spPr>
          <a:xfrm>
            <a:off x="7950710" y="4385159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接线方式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 flipH="1">
            <a:off x="-2376512" y="-1569720"/>
            <a:ext cx="8472512" cy="10002723"/>
            <a:chOff x="5685448" y="-1569720"/>
            <a:chExt cx="8472512" cy="10002723"/>
          </a:xfrm>
        </p:grpSpPr>
        <p:sp>
          <p:nvSpPr>
            <p:cNvPr id="15" name="矩形 14"/>
            <p:cNvSpPr/>
            <p:nvPr/>
          </p:nvSpPr>
          <p:spPr>
            <a:xfrm>
              <a:off x="7696200" y="-1569720"/>
              <a:ext cx="6461760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5685448" y="6867720"/>
              <a:ext cx="8472512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矩形 16"/>
          <p:cNvSpPr/>
          <p:nvPr/>
        </p:nvSpPr>
        <p:spPr>
          <a:xfrm rot="5400000" flipH="1">
            <a:off x="-5230423" y="2663608"/>
            <a:ext cx="8472512" cy="198832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>
          <a:xfrm flipH="1">
            <a:off x="-2474836" y="-1569720"/>
            <a:ext cx="8472512" cy="10002723"/>
            <a:chOff x="5685448" y="-1569720"/>
            <a:chExt cx="8472512" cy="10002723"/>
          </a:xfrm>
        </p:grpSpPr>
        <p:sp>
          <p:nvSpPr>
            <p:cNvPr id="19" name="矩形: 圆角 18"/>
            <p:cNvSpPr/>
            <p:nvPr/>
          </p:nvSpPr>
          <p:spPr>
            <a:xfrm rot="18894693">
              <a:off x="5441713" y="5528858"/>
              <a:ext cx="2643154" cy="920438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6113836" y="0"/>
              <a:ext cx="6086223" cy="6865769"/>
            </a:xfrm>
            <a:custGeom>
              <a:avLst/>
              <a:gdLst>
                <a:gd name="connsiteX0" fmla="*/ 732870 w 6086223"/>
                <a:gd name="connsiteY0" fmla="*/ 6455415 h 6858000"/>
                <a:gd name="connsiteX1" fmla="*/ 732871 w 6086223"/>
                <a:gd name="connsiteY1" fmla="*/ 6455416 h 6858000"/>
                <a:gd name="connsiteX2" fmla="*/ 732871 w 6086223"/>
                <a:gd name="connsiteY2" fmla="*/ 6455416 h 6858000"/>
                <a:gd name="connsiteX3" fmla="*/ 3649673 w 6086223"/>
                <a:gd name="connsiteY3" fmla="*/ 0 h 6858000"/>
                <a:gd name="connsiteX4" fmla="*/ 6086223 w 6086223"/>
                <a:gd name="connsiteY4" fmla="*/ 0 h 6858000"/>
                <a:gd name="connsiteX5" fmla="*/ 6086223 w 6086223"/>
                <a:gd name="connsiteY5" fmla="*/ 4640675 h 6858000"/>
                <a:gd name="connsiteX6" fmla="*/ 4271482 w 6086223"/>
                <a:gd name="connsiteY6" fmla="*/ 6455415 h 6858000"/>
                <a:gd name="connsiteX7" fmla="*/ 3878959 w 6086223"/>
                <a:gd name="connsiteY7" fmla="*/ 6776046 h 6858000"/>
                <a:gd name="connsiteX8" fmla="*/ 3740273 w 6086223"/>
                <a:gd name="connsiteY8" fmla="*/ 6858000 h 6858000"/>
                <a:gd name="connsiteX9" fmla="*/ 1264079 w 6086223"/>
                <a:gd name="connsiteY9" fmla="*/ 6858000 h 6858000"/>
                <a:gd name="connsiteX10" fmla="*/ 1125393 w 6086223"/>
                <a:gd name="connsiteY10" fmla="*/ 6776046 h 6858000"/>
                <a:gd name="connsiteX11" fmla="*/ 922906 w 6086223"/>
                <a:gd name="connsiteY11" fmla="*/ 6627182 h 6858000"/>
                <a:gd name="connsiteX12" fmla="*/ 732871 w 6086223"/>
                <a:gd name="connsiteY12" fmla="*/ 6455416 h 6858000"/>
                <a:gd name="connsiteX13" fmla="*/ 561104 w 6086223"/>
                <a:gd name="connsiteY13" fmla="*/ 6265380 h 6858000"/>
                <a:gd name="connsiteX14" fmla="*/ 732871 w 6086223"/>
                <a:gd name="connsiteY14" fmla="*/ 291680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86223" h="6858000">
                  <a:moveTo>
                    <a:pt x="732870" y="6455415"/>
                  </a:moveTo>
                  <a:lnTo>
                    <a:pt x="732871" y="6455416"/>
                  </a:lnTo>
                  <a:lnTo>
                    <a:pt x="732871" y="6455416"/>
                  </a:lnTo>
                  <a:close/>
                  <a:moveTo>
                    <a:pt x="3649673" y="0"/>
                  </a:moveTo>
                  <a:lnTo>
                    <a:pt x="6086223" y="0"/>
                  </a:lnTo>
                  <a:lnTo>
                    <a:pt x="6086223" y="4640675"/>
                  </a:lnTo>
                  <a:lnTo>
                    <a:pt x="4271482" y="6455415"/>
                  </a:lnTo>
                  <a:cubicBezTo>
                    <a:pt x="4149337" y="6577560"/>
                    <a:pt x="4017706" y="6684437"/>
                    <a:pt x="3878959" y="6776046"/>
                  </a:cubicBezTo>
                  <a:lnTo>
                    <a:pt x="3740273" y="6858000"/>
                  </a:lnTo>
                  <a:lnTo>
                    <a:pt x="1264079" y="6858000"/>
                  </a:lnTo>
                  <a:lnTo>
                    <a:pt x="1125393" y="6776046"/>
                  </a:lnTo>
                  <a:cubicBezTo>
                    <a:pt x="1056020" y="6730242"/>
                    <a:pt x="988425" y="6680620"/>
                    <a:pt x="922906" y="6627182"/>
                  </a:cubicBezTo>
                  <a:lnTo>
                    <a:pt x="732871" y="6455416"/>
                  </a:lnTo>
                  <a:lnTo>
                    <a:pt x="561104" y="6265380"/>
                  </a:lnTo>
                  <a:cubicBezTo>
                    <a:pt x="-240473" y="5282590"/>
                    <a:pt x="-183217" y="3832892"/>
                    <a:pt x="732871" y="2916803"/>
                  </a:cubicBezTo>
                  <a:close/>
                </a:path>
              </a:pathLst>
            </a:custGeom>
            <a:blipFill dpi="0" rotWithShape="0">
              <a:blip r:embed="rId1"/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1" name="矩形: 圆角 20"/>
            <p:cNvSpPr/>
            <p:nvPr/>
          </p:nvSpPr>
          <p:spPr>
            <a:xfrm rot="18894693">
              <a:off x="9384422" y="5754091"/>
              <a:ext cx="3414078" cy="52651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矩形: 圆角 21"/>
            <p:cNvSpPr/>
            <p:nvPr/>
          </p:nvSpPr>
          <p:spPr>
            <a:xfrm rot="18894693">
              <a:off x="9912767" y="4717764"/>
              <a:ext cx="3243669" cy="60266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矩形: 圆角 22"/>
            <p:cNvSpPr/>
            <p:nvPr/>
          </p:nvSpPr>
          <p:spPr>
            <a:xfrm rot="18894693">
              <a:off x="10649670" y="2624743"/>
              <a:ext cx="2038953" cy="17180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矩形: 圆角 23"/>
            <p:cNvSpPr/>
            <p:nvPr/>
          </p:nvSpPr>
          <p:spPr>
            <a:xfrm rot="18894693">
              <a:off x="8680353" y="427535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 rot="18894693">
              <a:off x="11253030" y="5083142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矩形: 圆角 25"/>
            <p:cNvSpPr/>
            <p:nvPr/>
          </p:nvSpPr>
          <p:spPr>
            <a:xfrm rot="18894693">
              <a:off x="8029614" y="4447238"/>
              <a:ext cx="5152780" cy="30188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矩形: 圆角 26"/>
            <p:cNvSpPr/>
            <p:nvPr/>
          </p:nvSpPr>
          <p:spPr>
            <a:xfrm rot="18894693">
              <a:off x="7634224" y="1332231"/>
              <a:ext cx="5335445" cy="54645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" name="矩形: 圆角 27"/>
            <p:cNvSpPr/>
            <p:nvPr/>
          </p:nvSpPr>
          <p:spPr>
            <a:xfrm rot="18894693">
              <a:off x="6123050" y="817994"/>
              <a:ext cx="4959308" cy="35881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9" name="矩形: 圆角 28"/>
            <p:cNvSpPr/>
            <p:nvPr/>
          </p:nvSpPr>
          <p:spPr>
            <a:xfrm rot="18894693">
              <a:off x="11107245" y="6442673"/>
              <a:ext cx="1434002" cy="922682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5685448" y="-1569720"/>
              <a:ext cx="8472512" cy="10002723"/>
              <a:chOff x="5685448" y="-1569720"/>
              <a:chExt cx="8472512" cy="10002723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7696200" y="-1569720"/>
                <a:ext cx="6461760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5685448" y="6867720"/>
                <a:ext cx="8472512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矩形 32"/>
              <p:cNvSpPr/>
              <p:nvPr/>
            </p:nvSpPr>
            <p:spPr>
              <a:xfrm rot="16200000">
                <a:off x="8490197" y="2614446"/>
                <a:ext cx="8472512" cy="2086652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4" name="组合 33"/>
          <p:cNvGrpSpPr/>
          <p:nvPr/>
        </p:nvGrpSpPr>
        <p:grpSpPr>
          <a:xfrm>
            <a:off x="1280510" y="3265426"/>
            <a:ext cx="3359062" cy="1678008"/>
            <a:chOff x="947869" y="3000379"/>
            <a:chExt cx="3359062" cy="1678008"/>
          </a:xfrm>
        </p:grpSpPr>
        <p:sp>
          <p:nvSpPr>
            <p:cNvPr id="35" name="文本框 34"/>
            <p:cNvSpPr txBox="1"/>
            <p:nvPr/>
          </p:nvSpPr>
          <p:spPr>
            <a:xfrm>
              <a:off x="2993751" y="3908946"/>
              <a:ext cx="131318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lang="zh-CN" altLang="en-US" sz="4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章节</a:t>
              </a:r>
              <a:endPara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947869" y="3000379"/>
              <a:ext cx="323813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400" b="1" dirty="0">
                  <a:solidFill>
                    <a:srgbClr val="B30D19"/>
                  </a:solidFill>
                  <a:cs typeface="+mn-ea"/>
                  <a:sym typeface="+mn-lt"/>
                </a:rPr>
                <a:t>CHATPER</a:t>
              </a:r>
              <a:endParaRPr lang="zh-CN" altLang="en-US" sz="5400" b="1" dirty="0">
                <a:solidFill>
                  <a:srgbClr val="B30D19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8125478" y="2100578"/>
            <a:ext cx="1808480" cy="2140808"/>
            <a:chOff x="8034038" y="2207258"/>
            <a:chExt cx="1808480" cy="2140808"/>
          </a:xfrm>
        </p:grpSpPr>
        <p:sp>
          <p:nvSpPr>
            <p:cNvPr id="37" name="文本框 36"/>
            <p:cNvSpPr txBox="1"/>
            <p:nvPr/>
          </p:nvSpPr>
          <p:spPr>
            <a:xfrm>
              <a:off x="8034038" y="3764501"/>
              <a:ext cx="1808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产品特点</a:t>
              </a:r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8217892" y="2207258"/>
              <a:ext cx="1286031" cy="128603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800" dirty="0">
                  <a:cs typeface="+mn-ea"/>
                  <a:sym typeface="+mn-lt"/>
                </a:rPr>
                <a:t>01</a:t>
              </a:r>
              <a:endParaRPr lang="zh-CN" altLang="en-US" sz="4800" dirty="0"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3505" y="1143000"/>
            <a:ext cx="4838700" cy="4572000"/>
          </a:xfrm>
          <a:prstGeom prst="rect">
            <a:avLst/>
          </a:prstGeom>
        </p:spPr>
      </p:pic>
      <p:grpSp>
        <p:nvGrpSpPr>
          <p:cNvPr id="69" name="组合 68"/>
          <p:cNvGrpSpPr/>
          <p:nvPr/>
        </p:nvGrpSpPr>
        <p:grpSpPr>
          <a:xfrm>
            <a:off x="1573382" y="280381"/>
            <a:ext cx="1489075" cy="758558"/>
            <a:chOff x="1469210" y="356982"/>
            <a:chExt cx="1489075" cy="758558"/>
          </a:xfrm>
        </p:grpSpPr>
        <p:sp>
          <p:nvSpPr>
            <p:cNvPr id="70" name="文本框 69"/>
            <p:cNvSpPr txBox="1"/>
            <p:nvPr/>
          </p:nvSpPr>
          <p:spPr>
            <a:xfrm>
              <a:off x="1469265" y="356982"/>
              <a:ext cx="14020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产品特点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1469210" y="808835"/>
              <a:ext cx="1489075" cy="306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Product features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6823075" y="1756410"/>
            <a:ext cx="4005580" cy="25857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en-US"/>
              <a:t>■</a:t>
            </a:r>
            <a:r>
              <a:rPr lang="zh-CN" altLang="en-US"/>
              <a:t>体积小巧、美观</a:t>
            </a:r>
            <a:endParaRPr lang="zh-CN" altLang="en-US"/>
          </a:p>
          <a:p>
            <a:endParaRPr lang="zh-CN" altLang="en-US"/>
          </a:p>
          <a:p>
            <a:r>
              <a:rPr lang="en-US" altLang="en-US"/>
              <a:t>■</a:t>
            </a:r>
            <a:r>
              <a:rPr lang="zh-CN" altLang="en-US">
                <a:sym typeface="+mn-ea"/>
              </a:rPr>
              <a:t>防护等级</a:t>
            </a:r>
            <a:r>
              <a:rPr lang="en-US" altLang="zh-CN">
                <a:sym typeface="+mn-ea"/>
              </a:rPr>
              <a:t>IP65</a:t>
            </a:r>
            <a:r>
              <a:rPr lang="en-US" altLang="zh-CN"/>
              <a:t>     </a:t>
            </a:r>
            <a:endParaRPr lang="en-US" altLang="zh-CN"/>
          </a:p>
          <a:p>
            <a:endParaRPr lang="en-US" altLang="zh-CN"/>
          </a:p>
          <a:p>
            <a:endParaRPr lang="zh-CN" altLang="en-US"/>
          </a:p>
          <a:p>
            <a:endParaRPr lang="zh-CN" altLang="en-US"/>
          </a:p>
        </p:txBody>
      </p:sp>
      <p:pic>
        <p:nvPicPr>
          <p:cNvPr id="53" name="图片 52" descr="11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 flipH="1">
            <a:off x="-2376512" y="-1569720"/>
            <a:ext cx="8472512" cy="10002723"/>
            <a:chOff x="5685448" y="-1569720"/>
            <a:chExt cx="8472512" cy="10002723"/>
          </a:xfrm>
        </p:grpSpPr>
        <p:sp>
          <p:nvSpPr>
            <p:cNvPr id="15" name="矩形 14"/>
            <p:cNvSpPr/>
            <p:nvPr/>
          </p:nvSpPr>
          <p:spPr>
            <a:xfrm>
              <a:off x="7696200" y="-1569720"/>
              <a:ext cx="6461760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5685448" y="6867720"/>
              <a:ext cx="8472512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矩形 16"/>
          <p:cNvSpPr/>
          <p:nvPr/>
        </p:nvSpPr>
        <p:spPr>
          <a:xfrm rot="5400000" flipH="1">
            <a:off x="-5230423" y="2663608"/>
            <a:ext cx="8472512" cy="198832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>
          <a:xfrm flipH="1">
            <a:off x="-2474836" y="-1569720"/>
            <a:ext cx="8472512" cy="10002723"/>
            <a:chOff x="5685448" y="-1569720"/>
            <a:chExt cx="8472512" cy="10002723"/>
          </a:xfrm>
        </p:grpSpPr>
        <p:sp>
          <p:nvSpPr>
            <p:cNvPr id="19" name="矩形: 圆角 18"/>
            <p:cNvSpPr/>
            <p:nvPr/>
          </p:nvSpPr>
          <p:spPr>
            <a:xfrm rot="18894693">
              <a:off x="5441713" y="5528858"/>
              <a:ext cx="2643154" cy="920438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6113836" y="0"/>
              <a:ext cx="6086223" cy="6865769"/>
            </a:xfrm>
            <a:custGeom>
              <a:avLst/>
              <a:gdLst>
                <a:gd name="connsiteX0" fmla="*/ 732870 w 6086223"/>
                <a:gd name="connsiteY0" fmla="*/ 6455415 h 6858000"/>
                <a:gd name="connsiteX1" fmla="*/ 732871 w 6086223"/>
                <a:gd name="connsiteY1" fmla="*/ 6455416 h 6858000"/>
                <a:gd name="connsiteX2" fmla="*/ 732871 w 6086223"/>
                <a:gd name="connsiteY2" fmla="*/ 6455416 h 6858000"/>
                <a:gd name="connsiteX3" fmla="*/ 3649673 w 6086223"/>
                <a:gd name="connsiteY3" fmla="*/ 0 h 6858000"/>
                <a:gd name="connsiteX4" fmla="*/ 6086223 w 6086223"/>
                <a:gd name="connsiteY4" fmla="*/ 0 h 6858000"/>
                <a:gd name="connsiteX5" fmla="*/ 6086223 w 6086223"/>
                <a:gd name="connsiteY5" fmla="*/ 4640675 h 6858000"/>
                <a:gd name="connsiteX6" fmla="*/ 4271482 w 6086223"/>
                <a:gd name="connsiteY6" fmla="*/ 6455415 h 6858000"/>
                <a:gd name="connsiteX7" fmla="*/ 3878959 w 6086223"/>
                <a:gd name="connsiteY7" fmla="*/ 6776046 h 6858000"/>
                <a:gd name="connsiteX8" fmla="*/ 3740273 w 6086223"/>
                <a:gd name="connsiteY8" fmla="*/ 6858000 h 6858000"/>
                <a:gd name="connsiteX9" fmla="*/ 1264079 w 6086223"/>
                <a:gd name="connsiteY9" fmla="*/ 6858000 h 6858000"/>
                <a:gd name="connsiteX10" fmla="*/ 1125393 w 6086223"/>
                <a:gd name="connsiteY10" fmla="*/ 6776046 h 6858000"/>
                <a:gd name="connsiteX11" fmla="*/ 922906 w 6086223"/>
                <a:gd name="connsiteY11" fmla="*/ 6627182 h 6858000"/>
                <a:gd name="connsiteX12" fmla="*/ 732871 w 6086223"/>
                <a:gd name="connsiteY12" fmla="*/ 6455416 h 6858000"/>
                <a:gd name="connsiteX13" fmla="*/ 561104 w 6086223"/>
                <a:gd name="connsiteY13" fmla="*/ 6265380 h 6858000"/>
                <a:gd name="connsiteX14" fmla="*/ 732871 w 6086223"/>
                <a:gd name="connsiteY14" fmla="*/ 291680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86223" h="6858000">
                  <a:moveTo>
                    <a:pt x="732870" y="6455415"/>
                  </a:moveTo>
                  <a:lnTo>
                    <a:pt x="732871" y="6455416"/>
                  </a:lnTo>
                  <a:lnTo>
                    <a:pt x="732871" y="6455416"/>
                  </a:lnTo>
                  <a:close/>
                  <a:moveTo>
                    <a:pt x="3649673" y="0"/>
                  </a:moveTo>
                  <a:lnTo>
                    <a:pt x="6086223" y="0"/>
                  </a:lnTo>
                  <a:lnTo>
                    <a:pt x="6086223" y="4640675"/>
                  </a:lnTo>
                  <a:lnTo>
                    <a:pt x="4271482" y="6455415"/>
                  </a:lnTo>
                  <a:cubicBezTo>
                    <a:pt x="4149337" y="6577560"/>
                    <a:pt x="4017706" y="6684437"/>
                    <a:pt x="3878959" y="6776046"/>
                  </a:cubicBezTo>
                  <a:lnTo>
                    <a:pt x="3740273" y="6858000"/>
                  </a:lnTo>
                  <a:lnTo>
                    <a:pt x="1264079" y="6858000"/>
                  </a:lnTo>
                  <a:lnTo>
                    <a:pt x="1125393" y="6776046"/>
                  </a:lnTo>
                  <a:cubicBezTo>
                    <a:pt x="1056020" y="6730242"/>
                    <a:pt x="988425" y="6680620"/>
                    <a:pt x="922906" y="6627182"/>
                  </a:cubicBezTo>
                  <a:lnTo>
                    <a:pt x="732871" y="6455416"/>
                  </a:lnTo>
                  <a:lnTo>
                    <a:pt x="561104" y="6265380"/>
                  </a:lnTo>
                  <a:cubicBezTo>
                    <a:pt x="-240473" y="5282590"/>
                    <a:pt x="-183217" y="3832892"/>
                    <a:pt x="732871" y="2916803"/>
                  </a:cubicBezTo>
                  <a:close/>
                </a:path>
              </a:pathLst>
            </a:custGeom>
            <a:blipFill dpi="0" rotWithShape="0">
              <a:blip r:embed="rId1"/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1" name="矩形: 圆角 20"/>
            <p:cNvSpPr/>
            <p:nvPr/>
          </p:nvSpPr>
          <p:spPr>
            <a:xfrm rot="18894693">
              <a:off x="9384422" y="5754091"/>
              <a:ext cx="3414078" cy="52651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矩形: 圆角 21"/>
            <p:cNvSpPr/>
            <p:nvPr/>
          </p:nvSpPr>
          <p:spPr>
            <a:xfrm rot="18894693">
              <a:off x="9912767" y="4717764"/>
              <a:ext cx="3243669" cy="60266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矩形: 圆角 22"/>
            <p:cNvSpPr/>
            <p:nvPr/>
          </p:nvSpPr>
          <p:spPr>
            <a:xfrm rot="18894693">
              <a:off x="10649670" y="2624743"/>
              <a:ext cx="2038953" cy="17180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矩形: 圆角 23"/>
            <p:cNvSpPr/>
            <p:nvPr/>
          </p:nvSpPr>
          <p:spPr>
            <a:xfrm rot="18894693">
              <a:off x="8680353" y="427535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 rot="18894693">
              <a:off x="11253030" y="5083142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矩形: 圆角 25"/>
            <p:cNvSpPr/>
            <p:nvPr/>
          </p:nvSpPr>
          <p:spPr>
            <a:xfrm rot="18894693">
              <a:off x="8029614" y="4447238"/>
              <a:ext cx="5152780" cy="30188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矩形: 圆角 26"/>
            <p:cNvSpPr/>
            <p:nvPr/>
          </p:nvSpPr>
          <p:spPr>
            <a:xfrm rot="18894693">
              <a:off x="7634224" y="1332231"/>
              <a:ext cx="5335445" cy="54645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" name="矩形: 圆角 27"/>
            <p:cNvSpPr/>
            <p:nvPr/>
          </p:nvSpPr>
          <p:spPr>
            <a:xfrm rot="18894693">
              <a:off x="6123050" y="817994"/>
              <a:ext cx="4959308" cy="35881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9" name="矩形: 圆角 28"/>
            <p:cNvSpPr/>
            <p:nvPr/>
          </p:nvSpPr>
          <p:spPr>
            <a:xfrm rot="18894693">
              <a:off x="11107245" y="6442673"/>
              <a:ext cx="1434002" cy="922682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5685448" y="-1569720"/>
              <a:ext cx="8472512" cy="10002723"/>
              <a:chOff x="5685448" y="-1569720"/>
              <a:chExt cx="8472512" cy="10002723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7696200" y="-1569720"/>
                <a:ext cx="6461760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5685448" y="6867720"/>
                <a:ext cx="8472512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矩形 32"/>
              <p:cNvSpPr/>
              <p:nvPr/>
            </p:nvSpPr>
            <p:spPr>
              <a:xfrm rot="16200000">
                <a:off x="8490197" y="2614446"/>
                <a:ext cx="8472512" cy="2086652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4" name="组合 33"/>
          <p:cNvGrpSpPr/>
          <p:nvPr/>
        </p:nvGrpSpPr>
        <p:grpSpPr>
          <a:xfrm>
            <a:off x="1280510" y="3265426"/>
            <a:ext cx="3359062" cy="1678008"/>
            <a:chOff x="947869" y="3000379"/>
            <a:chExt cx="3359062" cy="1678008"/>
          </a:xfrm>
        </p:grpSpPr>
        <p:sp>
          <p:nvSpPr>
            <p:cNvPr id="35" name="文本框 34"/>
            <p:cNvSpPr txBox="1"/>
            <p:nvPr/>
          </p:nvSpPr>
          <p:spPr>
            <a:xfrm>
              <a:off x="2993751" y="3908946"/>
              <a:ext cx="131318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lang="zh-CN" altLang="en-US" sz="4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章节</a:t>
              </a:r>
              <a:endPara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947869" y="3000379"/>
              <a:ext cx="323813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400" b="1" dirty="0">
                  <a:solidFill>
                    <a:srgbClr val="B30D19"/>
                  </a:solidFill>
                  <a:cs typeface="+mn-ea"/>
                  <a:sym typeface="+mn-lt"/>
                </a:rPr>
                <a:t>CHATPER</a:t>
              </a:r>
              <a:endParaRPr lang="zh-CN" altLang="en-US" sz="5400" b="1" dirty="0">
                <a:solidFill>
                  <a:srgbClr val="B30D19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8048643" y="2100578"/>
            <a:ext cx="1808480" cy="2140808"/>
            <a:chOff x="7957203" y="2207258"/>
            <a:chExt cx="1808480" cy="2140808"/>
          </a:xfrm>
        </p:grpSpPr>
        <p:sp>
          <p:nvSpPr>
            <p:cNvPr id="37" name="文本框 36"/>
            <p:cNvSpPr txBox="1"/>
            <p:nvPr/>
          </p:nvSpPr>
          <p:spPr>
            <a:xfrm>
              <a:off x="7957203" y="3764501"/>
              <a:ext cx="1808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应用领域</a:t>
              </a:r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8217892" y="2207258"/>
              <a:ext cx="1286031" cy="128603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800" dirty="0">
                  <a:cs typeface="+mn-ea"/>
                  <a:sym typeface="+mn-lt"/>
                </a:rPr>
                <a:t>02</a:t>
              </a:r>
              <a:endParaRPr lang="zh-CN" altLang="en-US" sz="4800" dirty="0"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78070" y="1416685"/>
            <a:ext cx="2324735" cy="2197100"/>
          </a:xfrm>
          <a:prstGeom prst="rect">
            <a:avLst/>
          </a:prstGeom>
        </p:spPr>
      </p:pic>
      <p:grpSp>
        <p:nvGrpSpPr>
          <p:cNvPr id="69" name="组合 68"/>
          <p:cNvGrpSpPr/>
          <p:nvPr/>
        </p:nvGrpSpPr>
        <p:grpSpPr>
          <a:xfrm>
            <a:off x="1573382" y="280381"/>
            <a:ext cx="1439545" cy="758558"/>
            <a:chOff x="1469210" y="356982"/>
            <a:chExt cx="1439545" cy="758558"/>
          </a:xfrm>
        </p:grpSpPr>
        <p:sp>
          <p:nvSpPr>
            <p:cNvPr id="70" name="文本框 69"/>
            <p:cNvSpPr txBox="1"/>
            <p:nvPr/>
          </p:nvSpPr>
          <p:spPr>
            <a:xfrm>
              <a:off x="1469265" y="356982"/>
              <a:ext cx="14020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应用领域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1469210" y="808835"/>
              <a:ext cx="1439545" cy="306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application area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1530350" y="5340985"/>
            <a:ext cx="84461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t>LFW22</a:t>
            </a:r>
            <a:r>
              <a:rPr sz="1800"/>
              <a:t>广泛应用于石油、化工、电站、水文等现场的温度测量。</a:t>
            </a:r>
            <a:endParaRPr sz="1800"/>
          </a:p>
        </p:txBody>
      </p:sp>
      <p:pic>
        <p:nvPicPr>
          <p:cNvPr id="53" name="图片 52" descr="11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905000" cy="1924050"/>
          </a:xfrm>
          <a:prstGeom prst="round2Diag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9222740" y="3639185"/>
            <a:ext cx="9328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 dirty="0">
                <a:solidFill>
                  <a:srgbClr val="00B0F0"/>
                </a:solidFill>
                <a:cs typeface="+mn-ea"/>
                <a:sym typeface="+mn-lt"/>
              </a:rPr>
              <a:t>通风管道</a:t>
            </a:r>
            <a:endParaRPr lang="zh-CN" altLang="en-US" sz="1200" dirty="0">
              <a:solidFill>
                <a:srgbClr val="00B0F0"/>
              </a:solidFill>
              <a:cs typeface="+mn-ea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941310" y="2122805"/>
            <a:ext cx="3261995" cy="149161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720590" y="3673475"/>
            <a:ext cx="2751455" cy="160655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2356485" y="3639185"/>
            <a:ext cx="9328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200" dirty="0">
                <a:solidFill>
                  <a:srgbClr val="00B0F0"/>
                </a:solidFill>
                <a:cs typeface="+mn-ea"/>
                <a:sym typeface="+mn-lt"/>
              </a:rPr>
              <a:t>工业供暖</a:t>
            </a:r>
            <a:endParaRPr lang="zh-CN" altLang="en-US" sz="1200" dirty="0">
              <a:solidFill>
                <a:srgbClr val="00B0F0"/>
              </a:solidFill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573530" y="1839595"/>
            <a:ext cx="2679065" cy="1774825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 flipH="1">
            <a:off x="-2376512" y="-1569720"/>
            <a:ext cx="8472512" cy="10002723"/>
            <a:chOff x="5685448" y="-1569720"/>
            <a:chExt cx="8472512" cy="10002723"/>
          </a:xfrm>
        </p:grpSpPr>
        <p:sp>
          <p:nvSpPr>
            <p:cNvPr id="15" name="矩形 14"/>
            <p:cNvSpPr/>
            <p:nvPr/>
          </p:nvSpPr>
          <p:spPr>
            <a:xfrm>
              <a:off x="7696200" y="-1569720"/>
              <a:ext cx="6461760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5685448" y="6867720"/>
              <a:ext cx="8472512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矩形 16"/>
          <p:cNvSpPr/>
          <p:nvPr/>
        </p:nvSpPr>
        <p:spPr>
          <a:xfrm rot="5400000" flipH="1">
            <a:off x="-5230423" y="2663608"/>
            <a:ext cx="8472512" cy="198832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>
          <a:xfrm flipH="1">
            <a:off x="-2474836" y="-1569720"/>
            <a:ext cx="8472512" cy="10002723"/>
            <a:chOff x="5685448" y="-1569720"/>
            <a:chExt cx="8472512" cy="10002723"/>
          </a:xfrm>
        </p:grpSpPr>
        <p:sp>
          <p:nvSpPr>
            <p:cNvPr id="19" name="矩形: 圆角 18"/>
            <p:cNvSpPr/>
            <p:nvPr/>
          </p:nvSpPr>
          <p:spPr>
            <a:xfrm rot="18894693">
              <a:off x="5441713" y="5528858"/>
              <a:ext cx="2643154" cy="920438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6113836" y="0"/>
              <a:ext cx="6086223" cy="6865769"/>
            </a:xfrm>
            <a:custGeom>
              <a:avLst/>
              <a:gdLst>
                <a:gd name="connsiteX0" fmla="*/ 732870 w 6086223"/>
                <a:gd name="connsiteY0" fmla="*/ 6455415 h 6858000"/>
                <a:gd name="connsiteX1" fmla="*/ 732871 w 6086223"/>
                <a:gd name="connsiteY1" fmla="*/ 6455416 h 6858000"/>
                <a:gd name="connsiteX2" fmla="*/ 732871 w 6086223"/>
                <a:gd name="connsiteY2" fmla="*/ 6455416 h 6858000"/>
                <a:gd name="connsiteX3" fmla="*/ 3649673 w 6086223"/>
                <a:gd name="connsiteY3" fmla="*/ 0 h 6858000"/>
                <a:gd name="connsiteX4" fmla="*/ 6086223 w 6086223"/>
                <a:gd name="connsiteY4" fmla="*/ 0 h 6858000"/>
                <a:gd name="connsiteX5" fmla="*/ 6086223 w 6086223"/>
                <a:gd name="connsiteY5" fmla="*/ 4640675 h 6858000"/>
                <a:gd name="connsiteX6" fmla="*/ 4271482 w 6086223"/>
                <a:gd name="connsiteY6" fmla="*/ 6455415 h 6858000"/>
                <a:gd name="connsiteX7" fmla="*/ 3878959 w 6086223"/>
                <a:gd name="connsiteY7" fmla="*/ 6776046 h 6858000"/>
                <a:gd name="connsiteX8" fmla="*/ 3740273 w 6086223"/>
                <a:gd name="connsiteY8" fmla="*/ 6858000 h 6858000"/>
                <a:gd name="connsiteX9" fmla="*/ 1264079 w 6086223"/>
                <a:gd name="connsiteY9" fmla="*/ 6858000 h 6858000"/>
                <a:gd name="connsiteX10" fmla="*/ 1125393 w 6086223"/>
                <a:gd name="connsiteY10" fmla="*/ 6776046 h 6858000"/>
                <a:gd name="connsiteX11" fmla="*/ 922906 w 6086223"/>
                <a:gd name="connsiteY11" fmla="*/ 6627182 h 6858000"/>
                <a:gd name="connsiteX12" fmla="*/ 732871 w 6086223"/>
                <a:gd name="connsiteY12" fmla="*/ 6455416 h 6858000"/>
                <a:gd name="connsiteX13" fmla="*/ 561104 w 6086223"/>
                <a:gd name="connsiteY13" fmla="*/ 6265380 h 6858000"/>
                <a:gd name="connsiteX14" fmla="*/ 732871 w 6086223"/>
                <a:gd name="connsiteY14" fmla="*/ 291680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86223" h="6858000">
                  <a:moveTo>
                    <a:pt x="732870" y="6455415"/>
                  </a:moveTo>
                  <a:lnTo>
                    <a:pt x="732871" y="6455416"/>
                  </a:lnTo>
                  <a:lnTo>
                    <a:pt x="732871" y="6455416"/>
                  </a:lnTo>
                  <a:close/>
                  <a:moveTo>
                    <a:pt x="3649673" y="0"/>
                  </a:moveTo>
                  <a:lnTo>
                    <a:pt x="6086223" y="0"/>
                  </a:lnTo>
                  <a:lnTo>
                    <a:pt x="6086223" y="4640675"/>
                  </a:lnTo>
                  <a:lnTo>
                    <a:pt x="4271482" y="6455415"/>
                  </a:lnTo>
                  <a:cubicBezTo>
                    <a:pt x="4149337" y="6577560"/>
                    <a:pt x="4017706" y="6684437"/>
                    <a:pt x="3878959" y="6776046"/>
                  </a:cubicBezTo>
                  <a:lnTo>
                    <a:pt x="3740273" y="6858000"/>
                  </a:lnTo>
                  <a:lnTo>
                    <a:pt x="1264079" y="6858000"/>
                  </a:lnTo>
                  <a:lnTo>
                    <a:pt x="1125393" y="6776046"/>
                  </a:lnTo>
                  <a:cubicBezTo>
                    <a:pt x="1056020" y="6730242"/>
                    <a:pt x="988425" y="6680620"/>
                    <a:pt x="922906" y="6627182"/>
                  </a:cubicBezTo>
                  <a:lnTo>
                    <a:pt x="732871" y="6455416"/>
                  </a:lnTo>
                  <a:lnTo>
                    <a:pt x="561104" y="6265380"/>
                  </a:lnTo>
                  <a:cubicBezTo>
                    <a:pt x="-240473" y="5282590"/>
                    <a:pt x="-183217" y="3832892"/>
                    <a:pt x="732871" y="2916803"/>
                  </a:cubicBezTo>
                  <a:close/>
                </a:path>
              </a:pathLst>
            </a:custGeom>
            <a:blipFill dpi="0" rotWithShape="0">
              <a:blip r:embed="rId1"/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1" name="矩形: 圆角 20"/>
            <p:cNvSpPr/>
            <p:nvPr/>
          </p:nvSpPr>
          <p:spPr>
            <a:xfrm rot="18894693">
              <a:off x="9384422" y="5754091"/>
              <a:ext cx="3414078" cy="52651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矩形: 圆角 21"/>
            <p:cNvSpPr/>
            <p:nvPr/>
          </p:nvSpPr>
          <p:spPr>
            <a:xfrm rot="18894693">
              <a:off x="9912767" y="4717764"/>
              <a:ext cx="3243669" cy="60266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矩形: 圆角 22"/>
            <p:cNvSpPr/>
            <p:nvPr/>
          </p:nvSpPr>
          <p:spPr>
            <a:xfrm rot="18894693">
              <a:off x="10649670" y="2624743"/>
              <a:ext cx="2038953" cy="17180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矩形: 圆角 23"/>
            <p:cNvSpPr/>
            <p:nvPr/>
          </p:nvSpPr>
          <p:spPr>
            <a:xfrm rot="18894693">
              <a:off x="8680353" y="427535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 rot="18894693">
              <a:off x="11253030" y="5083142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矩形: 圆角 25"/>
            <p:cNvSpPr/>
            <p:nvPr/>
          </p:nvSpPr>
          <p:spPr>
            <a:xfrm rot="18894693">
              <a:off x="8029614" y="4447238"/>
              <a:ext cx="5152780" cy="30188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矩形: 圆角 26"/>
            <p:cNvSpPr/>
            <p:nvPr/>
          </p:nvSpPr>
          <p:spPr>
            <a:xfrm rot="18894693">
              <a:off x="7634224" y="1332231"/>
              <a:ext cx="5335445" cy="54645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" name="矩形: 圆角 27"/>
            <p:cNvSpPr/>
            <p:nvPr/>
          </p:nvSpPr>
          <p:spPr>
            <a:xfrm rot="18894693">
              <a:off x="6123050" y="817994"/>
              <a:ext cx="4959308" cy="35881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9" name="矩形: 圆角 28"/>
            <p:cNvSpPr/>
            <p:nvPr/>
          </p:nvSpPr>
          <p:spPr>
            <a:xfrm rot="18894693">
              <a:off x="11107245" y="6442673"/>
              <a:ext cx="1434002" cy="922682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5685448" y="-1569720"/>
              <a:ext cx="8472512" cy="10002723"/>
              <a:chOff x="5685448" y="-1569720"/>
              <a:chExt cx="8472512" cy="10002723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7696200" y="-1569720"/>
                <a:ext cx="6461760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5685448" y="6867720"/>
                <a:ext cx="8472512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矩形 32"/>
              <p:cNvSpPr/>
              <p:nvPr/>
            </p:nvSpPr>
            <p:spPr>
              <a:xfrm rot="16200000">
                <a:off x="8490197" y="2614446"/>
                <a:ext cx="8472512" cy="2086652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4" name="组合 33"/>
          <p:cNvGrpSpPr/>
          <p:nvPr/>
        </p:nvGrpSpPr>
        <p:grpSpPr>
          <a:xfrm>
            <a:off x="1280510" y="3265426"/>
            <a:ext cx="3359062" cy="1678008"/>
            <a:chOff x="947869" y="3000379"/>
            <a:chExt cx="3359062" cy="1678008"/>
          </a:xfrm>
        </p:grpSpPr>
        <p:sp>
          <p:nvSpPr>
            <p:cNvPr id="35" name="文本框 34"/>
            <p:cNvSpPr txBox="1"/>
            <p:nvPr/>
          </p:nvSpPr>
          <p:spPr>
            <a:xfrm>
              <a:off x="2993751" y="3908946"/>
              <a:ext cx="131318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lang="zh-CN" altLang="en-US" sz="4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章节</a:t>
              </a:r>
              <a:endPara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947869" y="3000379"/>
              <a:ext cx="323813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400" b="1" dirty="0">
                  <a:solidFill>
                    <a:srgbClr val="B30D19"/>
                  </a:solidFill>
                  <a:cs typeface="+mn-ea"/>
                  <a:sym typeface="+mn-lt"/>
                </a:rPr>
                <a:t>CHATPER</a:t>
              </a:r>
              <a:endParaRPr lang="zh-CN" altLang="en-US" sz="5400" b="1" dirty="0">
                <a:solidFill>
                  <a:srgbClr val="B30D19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8048643" y="2100578"/>
            <a:ext cx="1808480" cy="2140808"/>
            <a:chOff x="7957203" y="2207258"/>
            <a:chExt cx="1808480" cy="2140808"/>
          </a:xfrm>
        </p:grpSpPr>
        <p:sp>
          <p:nvSpPr>
            <p:cNvPr id="37" name="文本框 36"/>
            <p:cNvSpPr txBox="1"/>
            <p:nvPr/>
          </p:nvSpPr>
          <p:spPr>
            <a:xfrm>
              <a:off x="7957203" y="3764501"/>
              <a:ext cx="1808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技术参数</a:t>
              </a:r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8217892" y="2207258"/>
              <a:ext cx="1286031" cy="128603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800" dirty="0">
                  <a:cs typeface="+mn-ea"/>
                  <a:sym typeface="+mn-lt"/>
                </a:rPr>
                <a:t>03</a:t>
              </a:r>
              <a:endParaRPr lang="zh-CN" altLang="en-US" sz="4800" dirty="0"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组合 68"/>
          <p:cNvGrpSpPr/>
          <p:nvPr/>
        </p:nvGrpSpPr>
        <p:grpSpPr>
          <a:xfrm>
            <a:off x="1573382" y="280381"/>
            <a:ext cx="1745615" cy="758558"/>
            <a:chOff x="1469210" y="356982"/>
            <a:chExt cx="1745615" cy="758558"/>
          </a:xfrm>
        </p:grpSpPr>
        <p:sp>
          <p:nvSpPr>
            <p:cNvPr id="70" name="文本框 69"/>
            <p:cNvSpPr txBox="1"/>
            <p:nvPr/>
          </p:nvSpPr>
          <p:spPr>
            <a:xfrm>
              <a:off x="1469265" y="356982"/>
              <a:ext cx="14020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技术参数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1469210" y="808835"/>
              <a:ext cx="1745615" cy="3067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cs typeface="+mn-ea"/>
                  <a:sym typeface="+mn-lt"/>
                </a:rPr>
                <a:t>technical parameter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endParaRPr>
            </a:p>
          </p:txBody>
        </p:sp>
      </p:grpSp>
      <p:pic>
        <p:nvPicPr>
          <p:cNvPr id="53" name="图片 52" descr="1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905000" cy="192405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015" y="1596390"/>
            <a:ext cx="10477500" cy="371475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 flipH="1">
            <a:off x="-2376512" y="-1569720"/>
            <a:ext cx="8472512" cy="10002723"/>
            <a:chOff x="5685448" y="-1569720"/>
            <a:chExt cx="8472512" cy="10002723"/>
          </a:xfrm>
        </p:grpSpPr>
        <p:sp>
          <p:nvSpPr>
            <p:cNvPr id="15" name="矩形 14"/>
            <p:cNvSpPr/>
            <p:nvPr/>
          </p:nvSpPr>
          <p:spPr>
            <a:xfrm>
              <a:off x="7696200" y="-1569720"/>
              <a:ext cx="6461760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5685448" y="6867720"/>
              <a:ext cx="8472512" cy="156528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矩形 16"/>
          <p:cNvSpPr/>
          <p:nvPr/>
        </p:nvSpPr>
        <p:spPr>
          <a:xfrm rot="5400000" flipH="1">
            <a:off x="-5230423" y="2663608"/>
            <a:ext cx="8472512" cy="198832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>
          <a:xfrm flipH="1">
            <a:off x="-2474836" y="-1569720"/>
            <a:ext cx="8472512" cy="10002723"/>
            <a:chOff x="5685448" y="-1569720"/>
            <a:chExt cx="8472512" cy="10002723"/>
          </a:xfrm>
        </p:grpSpPr>
        <p:sp>
          <p:nvSpPr>
            <p:cNvPr id="19" name="矩形: 圆角 18"/>
            <p:cNvSpPr/>
            <p:nvPr/>
          </p:nvSpPr>
          <p:spPr>
            <a:xfrm rot="18894693">
              <a:off x="5441713" y="5528858"/>
              <a:ext cx="2643154" cy="920438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任意多边形: 形状 19"/>
            <p:cNvSpPr/>
            <p:nvPr/>
          </p:nvSpPr>
          <p:spPr>
            <a:xfrm>
              <a:off x="6113836" y="0"/>
              <a:ext cx="6086223" cy="6865769"/>
            </a:xfrm>
            <a:custGeom>
              <a:avLst/>
              <a:gdLst>
                <a:gd name="connsiteX0" fmla="*/ 732870 w 6086223"/>
                <a:gd name="connsiteY0" fmla="*/ 6455415 h 6858000"/>
                <a:gd name="connsiteX1" fmla="*/ 732871 w 6086223"/>
                <a:gd name="connsiteY1" fmla="*/ 6455416 h 6858000"/>
                <a:gd name="connsiteX2" fmla="*/ 732871 w 6086223"/>
                <a:gd name="connsiteY2" fmla="*/ 6455416 h 6858000"/>
                <a:gd name="connsiteX3" fmla="*/ 3649673 w 6086223"/>
                <a:gd name="connsiteY3" fmla="*/ 0 h 6858000"/>
                <a:gd name="connsiteX4" fmla="*/ 6086223 w 6086223"/>
                <a:gd name="connsiteY4" fmla="*/ 0 h 6858000"/>
                <a:gd name="connsiteX5" fmla="*/ 6086223 w 6086223"/>
                <a:gd name="connsiteY5" fmla="*/ 4640675 h 6858000"/>
                <a:gd name="connsiteX6" fmla="*/ 4271482 w 6086223"/>
                <a:gd name="connsiteY6" fmla="*/ 6455415 h 6858000"/>
                <a:gd name="connsiteX7" fmla="*/ 3878959 w 6086223"/>
                <a:gd name="connsiteY7" fmla="*/ 6776046 h 6858000"/>
                <a:gd name="connsiteX8" fmla="*/ 3740273 w 6086223"/>
                <a:gd name="connsiteY8" fmla="*/ 6858000 h 6858000"/>
                <a:gd name="connsiteX9" fmla="*/ 1264079 w 6086223"/>
                <a:gd name="connsiteY9" fmla="*/ 6858000 h 6858000"/>
                <a:gd name="connsiteX10" fmla="*/ 1125393 w 6086223"/>
                <a:gd name="connsiteY10" fmla="*/ 6776046 h 6858000"/>
                <a:gd name="connsiteX11" fmla="*/ 922906 w 6086223"/>
                <a:gd name="connsiteY11" fmla="*/ 6627182 h 6858000"/>
                <a:gd name="connsiteX12" fmla="*/ 732871 w 6086223"/>
                <a:gd name="connsiteY12" fmla="*/ 6455416 h 6858000"/>
                <a:gd name="connsiteX13" fmla="*/ 561104 w 6086223"/>
                <a:gd name="connsiteY13" fmla="*/ 6265380 h 6858000"/>
                <a:gd name="connsiteX14" fmla="*/ 732871 w 6086223"/>
                <a:gd name="connsiteY14" fmla="*/ 291680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086223" h="6858000">
                  <a:moveTo>
                    <a:pt x="732870" y="6455415"/>
                  </a:moveTo>
                  <a:lnTo>
                    <a:pt x="732871" y="6455416"/>
                  </a:lnTo>
                  <a:lnTo>
                    <a:pt x="732871" y="6455416"/>
                  </a:lnTo>
                  <a:close/>
                  <a:moveTo>
                    <a:pt x="3649673" y="0"/>
                  </a:moveTo>
                  <a:lnTo>
                    <a:pt x="6086223" y="0"/>
                  </a:lnTo>
                  <a:lnTo>
                    <a:pt x="6086223" y="4640675"/>
                  </a:lnTo>
                  <a:lnTo>
                    <a:pt x="4271482" y="6455415"/>
                  </a:lnTo>
                  <a:cubicBezTo>
                    <a:pt x="4149337" y="6577560"/>
                    <a:pt x="4017706" y="6684437"/>
                    <a:pt x="3878959" y="6776046"/>
                  </a:cubicBezTo>
                  <a:lnTo>
                    <a:pt x="3740273" y="6858000"/>
                  </a:lnTo>
                  <a:lnTo>
                    <a:pt x="1264079" y="6858000"/>
                  </a:lnTo>
                  <a:lnTo>
                    <a:pt x="1125393" y="6776046"/>
                  </a:lnTo>
                  <a:cubicBezTo>
                    <a:pt x="1056020" y="6730242"/>
                    <a:pt x="988425" y="6680620"/>
                    <a:pt x="922906" y="6627182"/>
                  </a:cubicBezTo>
                  <a:lnTo>
                    <a:pt x="732871" y="6455416"/>
                  </a:lnTo>
                  <a:lnTo>
                    <a:pt x="561104" y="6265380"/>
                  </a:lnTo>
                  <a:cubicBezTo>
                    <a:pt x="-240473" y="5282590"/>
                    <a:pt x="-183217" y="3832892"/>
                    <a:pt x="732871" y="2916803"/>
                  </a:cubicBezTo>
                  <a:close/>
                </a:path>
              </a:pathLst>
            </a:custGeom>
            <a:blipFill dpi="0" rotWithShape="0">
              <a:blip r:embed="rId1"/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1" name="矩形: 圆角 20"/>
            <p:cNvSpPr/>
            <p:nvPr/>
          </p:nvSpPr>
          <p:spPr>
            <a:xfrm rot="18894693">
              <a:off x="9384422" y="5754091"/>
              <a:ext cx="3414078" cy="52651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矩形: 圆角 21"/>
            <p:cNvSpPr/>
            <p:nvPr/>
          </p:nvSpPr>
          <p:spPr>
            <a:xfrm rot="18894693">
              <a:off x="9912767" y="4717764"/>
              <a:ext cx="3243669" cy="60266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3" name="矩形: 圆角 22"/>
            <p:cNvSpPr/>
            <p:nvPr/>
          </p:nvSpPr>
          <p:spPr>
            <a:xfrm rot="18894693">
              <a:off x="10649670" y="2624743"/>
              <a:ext cx="2038953" cy="17180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4" name="矩形: 圆角 23"/>
            <p:cNvSpPr/>
            <p:nvPr/>
          </p:nvSpPr>
          <p:spPr>
            <a:xfrm rot="18894693">
              <a:off x="8680353" y="427535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 rot="18894693">
              <a:off x="11253030" y="5083142"/>
              <a:ext cx="2038953" cy="17180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6" name="矩形: 圆角 25"/>
            <p:cNvSpPr/>
            <p:nvPr/>
          </p:nvSpPr>
          <p:spPr>
            <a:xfrm rot="18894693">
              <a:off x="8029614" y="4447238"/>
              <a:ext cx="5152780" cy="30188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7" name="矩形: 圆角 26"/>
            <p:cNvSpPr/>
            <p:nvPr/>
          </p:nvSpPr>
          <p:spPr>
            <a:xfrm rot="18894693">
              <a:off x="7634224" y="1332231"/>
              <a:ext cx="5335445" cy="54645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58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8" name="矩形: 圆角 27"/>
            <p:cNvSpPr/>
            <p:nvPr/>
          </p:nvSpPr>
          <p:spPr>
            <a:xfrm rot="18894693">
              <a:off x="6123050" y="817994"/>
              <a:ext cx="4959308" cy="35881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rgbClr val="B30D19"/>
                </a:gs>
                <a:gs pos="100000">
                  <a:srgbClr val="C7141A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9" name="矩形: 圆角 28"/>
            <p:cNvSpPr/>
            <p:nvPr/>
          </p:nvSpPr>
          <p:spPr>
            <a:xfrm rot="18894693">
              <a:off x="11107245" y="6442673"/>
              <a:ext cx="1434002" cy="922682"/>
            </a:xfrm>
            <a:prstGeom prst="roundRect">
              <a:avLst>
                <a:gd name="adj" fmla="val 50000"/>
              </a:avLst>
            </a:prstGeom>
            <a:solidFill>
              <a:srgbClr val="F4F4F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5685448" y="-1569720"/>
              <a:ext cx="8472512" cy="10002723"/>
              <a:chOff x="5685448" y="-1569720"/>
              <a:chExt cx="8472512" cy="10002723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7696200" y="-1569720"/>
                <a:ext cx="6461760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5685448" y="6867720"/>
                <a:ext cx="8472512" cy="1565283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矩形 32"/>
              <p:cNvSpPr/>
              <p:nvPr/>
            </p:nvSpPr>
            <p:spPr>
              <a:xfrm rot="16200000">
                <a:off x="8490197" y="2614446"/>
                <a:ext cx="8472512" cy="2086652"/>
              </a:xfrm>
              <a:prstGeom prst="rect">
                <a:avLst/>
              </a:prstGeom>
              <a:solidFill>
                <a:srgbClr val="E6E6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4" name="组合 33"/>
          <p:cNvGrpSpPr/>
          <p:nvPr/>
        </p:nvGrpSpPr>
        <p:grpSpPr>
          <a:xfrm>
            <a:off x="1280510" y="3265426"/>
            <a:ext cx="3359062" cy="1678008"/>
            <a:chOff x="947869" y="3000379"/>
            <a:chExt cx="3359062" cy="1678008"/>
          </a:xfrm>
        </p:grpSpPr>
        <p:sp>
          <p:nvSpPr>
            <p:cNvPr id="35" name="文本框 34"/>
            <p:cNvSpPr txBox="1"/>
            <p:nvPr/>
          </p:nvSpPr>
          <p:spPr>
            <a:xfrm>
              <a:off x="2993751" y="3908946"/>
              <a:ext cx="131318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lang="zh-CN" altLang="en-US" sz="4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章节</a:t>
              </a:r>
              <a:endParaRPr lang="zh-CN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947869" y="3000379"/>
              <a:ext cx="323813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5400" b="1" dirty="0">
                  <a:solidFill>
                    <a:srgbClr val="B30D19"/>
                  </a:solidFill>
                  <a:cs typeface="+mn-ea"/>
                  <a:sym typeface="+mn-lt"/>
                </a:rPr>
                <a:t>CHATPER</a:t>
              </a:r>
              <a:endParaRPr lang="zh-CN" altLang="en-US" sz="5400" b="1" dirty="0">
                <a:solidFill>
                  <a:srgbClr val="B30D19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8048643" y="2100578"/>
            <a:ext cx="1808480" cy="2140808"/>
            <a:chOff x="7957203" y="2207258"/>
            <a:chExt cx="1808480" cy="2140808"/>
          </a:xfrm>
        </p:grpSpPr>
        <p:sp>
          <p:nvSpPr>
            <p:cNvPr id="37" name="文本框 36"/>
            <p:cNvSpPr txBox="1"/>
            <p:nvPr/>
          </p:nvSpPr>
          <p:spPr>
            <a:xfrm>
              <a:off x="7957203" y="3764501"/>
              <a:ext cx="18084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+mn-ea"/>
                  <a:sym typeface="+mn-lt"/>
                </a:rPr>
                <a:t>规格选型</a:t>
              </a:r>
              <a:endParaRPr lang="zh-C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8217892" y="2207258"/>
              <a:ext cx="1286031" cy="1286031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4800" dirty="0">
                  <a:cs typeface="+mn-ea"/>
                  <a:sym typeface="+mn-lt"/>
                </a:rPr>
                <a:t>04</a:t>
              </a:r>
              <a:endParaRPr lang="zh-CN" altLang="en-US" sz="4800" dirty="0">
                <a:cs typeface="+mn-ea"/>
                <a:sym typeface="+mn-lt"/>
              </a:endParaRPr>
            </a:p>
          </p:txBody>
        </p:sp>
      </p:grp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64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65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66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67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68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69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71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72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73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74.xml><?xml version="1.0" encoding="utf-8"?>
<p:tagLst xmlns:p="http://schemas.openxmlformats.org/presentationml/2006/main">
  <p:tag name="KSO_WM_DIAGRAM_VIRTUALLY_FRAME" val="{&quot;height&quot;:428.1,&quot;left&quot;:533.1,&quot;top&quot;:36.4,&quot;width&quot;:269.140157480315}"/>
</p:tagLst>
</file>

<file path=ppt/tags/tag75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76.xml><?xml version="1.0" encoding="utf-8"?>
<p:tagLst xmlns:p="http://schemas.openxmlformats.org/presentationml/2006/main">
  <p:tag name="KSO_WM_UNIT_FLASH_PICTURE_TYPE" val="0"/>
</p:tagLst>
</file>

<file path=ppt/tags/tag77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UNIT_FLASH_PICTURE_TYPE" val="0"/>
</p:tagLst>
</file>

<file path=ppt/tags/tag83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84.xml><?xml version="1.0" encoding="utf-8"?>
<p:tagLst xmlns:p="http://schemas.openxmlformats.org/presentationml/2006/main">
  <p:tag name="KSO_WM_UNIT_FLASH_PICTURE_TYPE" val="0"/>
</p:tagLst>
</file>

<file path=ppt/tags/tag85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86.xml><?xml version="1.0" encoding="utf-8"?>
<p:tagLst xmlns:p="http://schemas.openxmlformats.org/presentationml/2006/main">
  <p:tag name="KSO_WM_UNIT_FLASH_PICTURE_TYPE" val="0"/>
</p:tagLst>
</file>

<file path=ppt/tags/tag87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88.xml><?xml version="1.0" encoding="utf-8"?>
<p:tagLst xmlns:p="http://schemas.openxmlformats.org/presentationml/2006/main">
  <p:tag name="KSO_WM_UNIT_FLASH_PICTURE_TYPE" val="0"/>
</p:tagLst>
</file>

<file path=ppt/tags/tag89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TABLE_BEAUTIFY" val="smartTable{41e6b79b-f657-4d67-ae64-930c5ea9d118}"/>
  <p:tag name="TABLE_ENDDRAG_ORIGIN_RECT" val="589*199"/>
  <p:tag name="TABLE_ENDDRAG_RECT" val="128*87*589*199"/>
</p:tagLst>
</file>

<file path=ppt/tags/tag91.xml><?xml version="1.0" encoding="utf-8"?>
<p:tagLst xmlns:p="http://schemas.openxmlformats.org/presentationml/2006/main">
  <p:tag name="KSO_WM_UNIT_FLASH_PICTURE_TYPE" val="0"/>
</p:tagLst>
</file>

<file path=ppt/tags/tag92.xml><?xml version="1.0" encoding="utf-8"?>
<p:tagLst xmlns:p="http://schemas.openxmlformats.org/presentationml/2006/main">
  <p:tag name="KSO_WM_UNIT_PLACING_PICTURE_USER_VIEWPORT" val="{&quot;height&quot;:3030,&quot;width&quot;:3000}"/>
</p:tagLst>
</file>

<file path=ppt/tags/tag93.xml><?xml version="1.0" encoding="utf-8"?>
<p:tagLst xmlns:p="http://schemas.openxmlformats.org/presentationml/2006/main">
  <p:tag name="KSO_WM_UNIT_TABLE_BEAUTIFY" val="smartTable{efcb0e79-d9ea-47e1-bb7c-99e54e37e5f5}"/>
  <p:tag name="TABLE_ENDDRAG_ORIGIN_RECT" val="675*438"/>
  <p:tag name="TABLE_ENDDRAG_RECT" val="217*81*675*438"/>
</p:tagLst>
</file>

<file path=ppt/tags/tag94.xml><?xml version="1.0" encoding="utf-8"?>
<p:tagLst xmlns:p="http://schemas.openxmlformats.org/presentationml/2006/main">
  <p:tag name="KSO_WM_UNIT_FLASH_PICTURE_TYPE" val="0"/>
</p:tagLst>
</file>

<file path=ppt/tags/tag95.xml><?xml version="1.0" encoding="utf-8"?>
<p:tagLst xmlns:p="http://schemas.openxmlformats.org/presentationml/2006/main">
  <p:tag name="COMMONDATA" val="eyJoZGlkIjoiZDUwNTMzODk5OWQxN2MxYmRkNDE4MmY0OTEzOTJjNTgifQ==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831</Words>
  <Application>WPS 演示</Application>
  <PresentationFormat>宽屏</PresentationFormat>
  <Paragraphs>164</Paragraphs>
  <Slides>15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6" baseType="lpstr">
      <vt:lpstr>Arial</vt:lpstr>
      <vt:lpstr>宋体</vt:lpstr>
      <vt:lpstr>Wingdings</vt:lpstr>
      <vt:lpstr>Wingdings</vt:lpstr>
      <vt:lpstr>方正超粗黑简体</vt:lpstr>
      <vt:lpstr>黑体</vt:lpstr>
      <vt:lpstr>汉仪君黑-45简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心中之城</cp:lastModifiedBy>
  <cp:revision>209</cp:revision>
  <dcterms:created xsi:type="dcterms:W3CDTF">2019-06-19T02:08:00Z</dcterms:created>
  <dcterms:modified xsi:type="dcterms:W3CDTF">2026-08-17T03:37:46Z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2052-12.1.0.19770</vt:lpwstr>
  </property>
  <property fmtid="{D5CDD505-2E9C-101B-9397-08002B2CF9AE}" pid="3" name="ICV">
    <vt:lpwstr>71845D3A895B42AD97D19A38BBFF1F3F</vt:lpwstr>
  </property>
</Properties>
</file>